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5"/>
  </p:notesMasterIdLst>
  <p:sldIdLst>
    <p:sldId id="256" r:id="rId2"/>
    <p:sldId id="264" r:id="rId3"/>
    <p:sldId id="265" r:id="rId4"/>
    <p:sldId id="266" r:id="rId5"/>
    <p:sldId id="267" r:id="rId6"/>
    <p:sldId id="270" r:id="rId7"/>
    <p:sldId id="268" r:id="rId8"/>
    <p:sldId id="269" r:id="rId9"/>
    <p:sldId id="288"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9" r:id="rId26"/>
    <p:sldId id="309" r:id="rId27"/>
    <p:sldId id="290" r:id="rId28"/>
    <p:sldId id="310" r:id="rId29"/>
    <p:sldId id="311" r:id="rId30"/>
    <p:sldId id="313" r:id="rId31"/>
    <p:sldId id="314" r:id="rId32"/>
    <p:sldId id="315" r:id="rId33"/>
    <p:sldId id="316" r:id="rId34"/>
    <p:sldId id="317" r:id="rId35"/>
    <p:sldId id="318" r:id="rId36"/>
    <p:sldId id="312"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8" r:id="rId54"/>
    <p:sldId id="307" r:id="rId55"/>
    <p:sldId id="319" r:id="rId56"/>
    <p:sldId id="320" r:id="rId57"/>
    <p:sldId id="321" r:id="rId58"/>
    <p:sldId id="339" r:id="rId59"/>
    <p:sldId id="340" r:id="rId60"/>
    <p:sldId id="337" r:id="rId61"/>
    <p:sldId id="338" r:id="rId62"/>
    <p:sldId id="341" r:id="rId63"/>
    <p:sldId id="322" r:id="rId64"/>
    <p:sldId id="34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43" r:id="rId79"/>
    <p:sldId id="344" r:id="rId80"/>
    <p:sldId id="345" r:id="rId81"/>
    <p:sldId id="346" r:id="rId82"/>
    <p:sldId id="347" r:id="rId83"/>
    <p:sldId id="348" r:id="rId84"/>
  </p:sldIdLst>
  <p:sldSz cx="9144000" cy="6858000" type="screen4x3"/>
  <p:notesSz cx="6858000" cy="9144000"/>
  <p:embeddedFontLst>
    <p:embeddedFont>
      <p:font typeface="Archivo Narrow" panose="020B0604020202020204" charset="0"/>
      <p:regular r:id="rId86"/>
      <p:bold r:id="rId87"/>
      <p:italic r:id="rId88"/>
      <p:boldItalic r:id="rId89"/>
    </p:embeddedFont>
    <p:embeddedFont>
      <p:font typeface="Georgia" panose="02040502050405020303" pitchFamily="18"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0" y="1886797"/>
            <a:ext cx="8520600" cy="1842900"/>
          </a:xfrm>
          <a:prstGeom prst="rect">
            <a:avLst/>
          </a:prstGeom>
        </p:spPr>
        <p:txBody>
          <a:bodyPr spcFirstLastPara="1" wrap="square" lIns="91425" tIns="91425" rIns="91425" bIns="91425" anchor="b"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13" name="Shape 13"/>
          <p:cNvSpPr/>
          <p:nvPr/>
        </p:nvSpPr>
        <p:spPr>
          <a:xfrm flipH="1">
            <a:off x="18" y="67300"/>
            <a:ext cx="9143982" cy="1420254"/>
          </a:xfrm>
          <a:prstGeom prst="flowChartDocument">
            <a:avLst/>
          </a:prstGeom>
          <a:no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flipH="1">
            <a:off x="18" y="0"/>
            <a:ext cx="9143982" cy="1420254"/>
          </a:xfrm>
          <a:prstGeom prst="flowChartDocument">
            <a:avLst/>
          </a:prstGeom>
          <a:solidFill>
            <a:srgbClr val="0B539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11025" y="5919900"/>
            <a:ext cx="9155100" cy="9381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txBox="1"/>
          <p:nvPr/>
        </p:nvSpPr>
        <p:spPr>
          <a:xfrm>
            <a:off x="25" y="5919900"/>
            <a:ext cx="3572100" cy="9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Georgia"/>
                <a:ea typeface="Georgia"/>
                <a:cs typeface="Georgia"/>
                <a:sym typeface="Georgia"/>
              </a:rPr>
              <a:t>MISSION</a:t>
            </a:r>
            <a:endParaRPr b="1">
              <a:solidFill>
                <a:srgbClr val="FFFFFF"/>
              </a:solidFill>
              <a:latin typeface="Georgia"/>
              <a:ea typeface="Georgia"/>
              <a:cs typeface="Georgia"/>
              <a:sym typeface="Georgia"/>
            </a:endParaRPr>
          </a:p>
          <a:p>
            <a:pPr marL="0" lvl="0" indent="0" algn="ctr" rtl="0">
              <a:spcBef>
                <a:spcPts val="0"/>
              </a:spcBef>
              <a:spcAft>
                <a:spcPts val="0"/>
              </a:spcAft>
              <a:buNone/>
            </a:pPr>
            <a:r>
              <a:rPr lang="en-GB" sz="1100">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1100">
              <a:solidFill>
                <a:srgbClr val="FFFFFF"/>
              </a:solidFill>
              <a:latin typeface="Georgia"/>
              <a:ea typeface="Georgia"/>
              <a:cs typeface="Georgia"/>
              <a:sym typeface="Georgia"/>
            </a:endParaRPr>
          </a:p>
        </p:txBody>
      </p:sp>
      <p:sp>
        <p:nvSpPr>
          <p:cNvPr id="17" name="Shape 17"/>
          <p:cNvSpPr txBox="1"/>
          <p:nvPr/>
        </p:nvSpPr>
        <p:spPr>
          <a:xfrm>
            <a:off x="3709075" y="5919900"/>
            <a:ext cx="2030700" cy="6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Georgia"/>
                <a:ea typeface="Georgia"/>
                <a:cs typeface="Georgia"/>
                <a:sym typeface="Georgia"/>
              </a:rPr>
              <a:t>VISION</a:t>
            </a:r>
            <a:endParaRPr b="1">
              <a:solidFill>
                <a:srgbClr val="FFFFFF"/>
              </a:solidFill>
              <a:latin typeface="Georgia"/>
              <a:ea typeface="Georgia"/>
              <a:cs typeface="Georgia"/>
              <a:sym typeface="Georgia"/>
            </a:endParaRPr>
          </a:p>
          <a:p>
            <a:pPr marL="0" lvl="0" indent="0" algn="ctr" rtl="0">
              <a:spcBef>
                <a:spcPts val="0"/>
              </a:spcBef>
              <a:spcAft>
                <a:spcPts val="0"/>
              </a:spcAft>
              <a:buNone/>
            </a:pPr>
            <a:r>
              <a:rPr lang="en-GB" sz="1100">
                <a:solidFill>
                  <a:srgbClr val="FFFFFF"/>
                </a:solidFill>
                <a:latin typeface="Georgia"/>
                <a:ea typeface="Georgia"/>
                <a:cs typeface="Georgia"/>
                <a:sym typeface="Georgia"/>
              </a:rPr>
              <a:t>Excellence and Service</a:t>
            </a:r>
            <a:endParaRPr sz="1100">
              <a:solidFill>
                <a:srgbClr val="FFFFFF"/>
              </a:solidFill>
              <a:latin typeface="Georgia"/>
              <a:ea typeface="Georgia"/>
              <a:cs typeface="Georgia"/>
              <a:sym typeface="Georgia"/>
            </a:endParaRPr>
          </a:p>
        </p:txBody>
      </p:sp>
      <p:sp>
        <p:nvSpPr>
          <p:cNvPr id="18" name="Shape 18"/>
          <p:cNvSpPr txBox="1"/>
          <p:nvPr/>
        </p:nvSpPr>
        <p:spPr>
          <a:xfrm>
            <a:off x="6067875" y="5919900"/>
            <a:ext cx="2984400" cy="9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Georgia"/>
                <a:ea typeface="Georgia"/>
                <a:cs typeface="Georgia"/>
                <a:sym typeface="Georgia"/>
              </a:rPr>
              <a:t>CORE   VALUES</a:t>
            </a:r>
            <a:endParaRPr b="1">
              <a:solidFill>
                <a:srgbClr val="FFFFFF"/>
              </a:solidFill>
              <a:latin typeface="Georgia"/>
              <a:ea typeface="Georgia"/>
              <a:cs typeface="Georgia"/>
              <a:sym typeface="Georgia"/>
            </a:endParaRPr>
          </a:p>
          <a:p>
            <a:pPr marL="0" lvl="0" indent="0" algn="ctr" rtl="0">
              <a:spcBef>
                <a:spcPts val="0"/>
              </a:spcBef>
              <a:spcAft>
                <a:spcPts val="0"/>
              </a:spcAft>
              <a:buNone/>
            </a:pPr>
            <a:r>
              <a:rPr lang="en-GB" sz="1100">
                <a:solidFill>
                  <a:srgbClr val="FFFFFF"/>
                </a:solidFill>
                <a:latin typeface="Georgia"/>
                <a:ea typeface="Georgia"/>
                <a:cs typeface="Georgia"/>
                <a:sym typeface="Georgia"/>
              </a:rPr>
              <a:t>Faith in God |  Moral Uprightness</a:t>
            </a:r>
            <a:br>
              <a:rPr lang="en-GB" sz="1100">
                <a:solidFill>
                  <a:srgbClr val="FFFFFF"/>
                </a:solidFill>
                <a:latin typeface="Georgia"/>
                <a:ea typeface="Georgia"/>
                <a:cs typeface="Georgia"/>
                <a:sym typeface="Georgia"/>
              </a:rPr>
            </a:br>
            <a:r>
              <a:rPr lang="en-GB" sz="1100">
                <a:solidFill>
                  <a:srgbClr val="FFFFFF"/>
                </a:solidFill>
                <a:latin typeface="Georgia"/>
                <a:ea typeface="Georgia"/>
                <a:cs typeface="Georgia"/>
                <a:sym typeface="Georgia"/>
              </a:rPr>
              <a:t> Love of Fellow Beings   </a:t>
            </a:r>
            <a:br>
              <a:rPr lang="en-GB" sz="1100">
                <a:solidFill>
                  <a:srgbClr val="FFFFFF"/>
                </a:solidFill>
                <a:latin typeface="Georgia"/>
                <a:ea typeface="Georgia"/>
                <a:cs typeface="Georgia"/>
                <a:sym typeface="Georgia"/>
              </a:rPr>
            </a:br>
            <a:r>
              <a:rPr lang="en-GB" sz="1100">
                <a:solidFill>
                  <a:srgbClr val="FFFFFF"/>
                </a:solidFill>
                <a:latin typeface="Georgia"/>
                <a:ea typeface="Georgia"/>
                <a:cs typeface="Georgia"/>
                <a:sym typeface="Georgia"/>
              </a:rPr>
              <a:t>Social Responsibility | Pursuit of Excellence</a:t>
            </a:r>
            <a:endParaRPr sz="1100">
              <a:solidFill>
                <a:srgbClr val="FFFFFF"/>
              </a:solidFill>
              <a:latin typeface="Georgia"/>
              <a:ea typeface="Georgia"/>
              <a:cs typeface="Georgia"/>
              <a:sym typeface="Georgia"/>
            </a:endParaRPr>
          </a:p>
        </p:txBody>
      </p:sp>
      <p:pic>
        <p:nvPicPr>
          <p:cNvPr id="19" name="Shape 19"/>
          <p:cNvPicPr preferRelativeResize="0"/>
          <p:nvPr/>
        </p:nvPicPr>
        <p:blipFill>
          <a:blip r:embed="rId2">
            <a:alphaModFix/>
          </a:blip>
          <a:stretch>
            <a:fillRect/>
          </a:stretch>
        </p:blipFill>
        <p:spPr>
          <a:xfrm>
            <a:off x="5943450" y="232167"/>
            <a:ext cx="2764676" cy="100220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0"/>
        <p:cNvGrpSpPr/>
        <p:nvPr/>
      </p:nvGrpSpPr>
      <p:grpSpPr>
        <a:xfrm>
          <a:off x="0" y="0"/>
          <a:ext cx="0" cy="0"/>
          <a:chOff x="0" y="0"/>
          <a:chExt cx="0" cy="0"/>
        </a:xfrm>
      </p:grpSpPr>
      <p:sp>
        <p:nvSpPr>
          <p:cNvPr id="101" name="Shape 10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102" name="Shape 10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104" name="Shape 10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Shape 3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32" name="Shape 3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34" name="Shape 3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Shape 3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40" name="Shape 4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41" name="Shape 4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42" name="Shape 4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44" name="Shape 4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Shape 4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50" name="Shape 50"/>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52" name="Shape 52"/>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Shape 5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58" name="Shape 5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59" name="Shape 59"/>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61" name="Shape 61"/>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6" name="Shape 6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67" name="Shape 67"/>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69" name="Shape 69"/>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72"/>
        <p:cNvGrpSpPr/>
        <p:nvPr/>
      </p:nvGrpSpPr>
      <p:grpSpPr>
        <a:xfrm>
          <a:off x="0" y="0"/>
          <a:ext cx="0" cy="0"/>
          <a:chOff x="0" y="0"/>
          <a:chExt cx="0" cy="0"/>
        </a:xfrm>
      </p:grpSpPr>
      <p:sp>
        <p:nvSpPr>
          <p:cNvPr id="73" name="Shape 73"/>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5" name="Shape 75"/>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Shape 76"/>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77" name="Shape 7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78" name="Shape 78"/>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80" name="Shape 80"/>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200"/>
              <a:buNone/>
              <a:defRPr/>
            </a:lvl1pPr>
          </a:lstStyle>
          <a:p>
            <a:endParaRPr/>
          </a:p>
        </p:txBody>
      </p:sp>
      <p:sp>
        <p:nvSpPr>
          <p:cNvPr id="85" name="Shape 8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86" name="Shape 86"/>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88" name="Shape 88"/>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93" name="Shape 93"/>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68300" algn="ctr">
              <a:spcBef>
                <a:spcPts val="0"/>
              </a:spcBef>
              <a:spcAft>
                <a:spcPts val="0"/>
              </a:spcAft>
              <a:buSzPts val="2200"/>
              <a:buChar char="●"/>
              <a:defRPr/>
            </a:lvl1pPr>
            <a:lvl2pPr marL="914400" lvl="1" indent="-342900" algn="ctr">
              <a:spcBef>
                <a:spcPts val="600"/>
              </a:spcBef>
              <a:spcAft>
                <a:spcPts val="0"/>
              </a:spcAft>
              <a:buSzPts val="1800"/>
              <a:buChar char="○"/>
              <a:defRPr/>
            </a:lvl2pPr>
            <a:lvl3pPr marL="1371600" lvl="2" indent="-342900" algn="ctr">
              <a:spcBef>
                <a:spcPts val="600"/>
              </a:spcBef>
              <a:spcAft>
                <a:spcPts val="0"/>
              </a:spcAft>
              <a:buSzPts val="1800"/>
              <a:buChar char="■"/>
              <a:defRPr/>
            </a:lvl3pPr>
            <a:lvl4pPr marL="1828800" lvl="3" indent="-342900" algn="ctr">
              <a:spcBef>
                <a:spcPts val="600"/>
              </a:spcBef>
              <a:spcAft>
                <a:spcPts val="0"/>
              </a:spcAft>
              <a:buSzPts val="1800"/>
              <a:buChar char="●"/>
              <a:defRPr/>
            </a:lvl4pPr>
            <a:lvl5pPr marL="2286000" lvl="4" indent="-342900" algn="ctr">
              <a:spcBef>
                <a:spcPts val="600"/>
              </a:spcBef>
              <a:spcAft>
                <a:spcPts val="0"/>
              </a:spcAft>
              <a:buSzPts val="1800"/>
              <a:buChar char="○"/>
              <a:defRPr/>
            </a:lvl5pPr>
            <a:lvl6pPr marL="2743200" lvl="5" indent="-342900" algn="ctr">
              <a:spcBef>
                <a:spcPts val="600"/>
              </a:spcBef>
              <a:spcAft>
                <a:spcPts val="0"/>
              </a:spcAft>
              <a:buSzPts val="1800"/>
              <a:buChar char="■"/>
              <a:defRPr/>
            </a:lvl6pPr>
            <a:lvl7pPr marL="3200400" lvl="6" indent="-342900" algn="ctr">
              <a:spcBef>
                <a:spcPts val="600"/>
              </a:spcBef>
              <a:spcAft>
                <a:spcPts val="0"/>
              </a:spcAft>
              <a:buSzPts val="1800"/>
              <a:buChar char="●"/>
              <a:defRPr/>
            </a:lvl7pPr>
            <a:lvl8pPr marL="3657600" lvl="7" indent="-342900" algn="ctr">
              <a:spcBef>
                <a:spcPts val="600"/>
              </a:spcBef>
              <a:spcAft>
                <a:spcPts val="0"/>
              </a:spcAft>
              <a:buSzPts val="1800"/>
              <a:buChar char="○"/>
              <a:defRPr/>
            </a:lvl8pPr>
            <a:lvl9pPr marL="4114800" lvl="8" indent="-342900" algn="ctr">
              <a:spcBef>
                <a:spcPts val="600"/>
              </a:spcBef>
              <a:spcAft>
                <a:spcPts val="600"/>
              </a:spcAft>
              <a:buSzPts val="1800"/>
              <a:buChar char="■"/>
              <a:defRPr/>
            </a:lvl9pPr>
          </a:lstStyle>
          <a:p>
            <a:endParaRPr/>
          </a:p>
        </p:txBody>
      </p:sp>
      <p:sp>
        <p:nvSpPr>
          <p:cNvPr id="94" name="Shape 9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95" name="Shape 95"/>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97" name="Shape 97"/>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Archivo Narrow"/>
              <a:buNone/>
              <a:defRPr sz="2800" b="1">
                <a:latin typeface="Archivo Narrow"/>
                <a:ea typeface="Archivo Narrow"/>
                <a:cs typeface="Archivo Narrow"/>
                <a:sym typeface="Archivo Narrow"/>
              </a:defRPr>
            </a:lvl1pPr>
            <a:lvl2pPr lvl="1">
              <a:spcBef>
                <a:spcPts val="0"/>
              </a:spcBef>
              <a:spcAft>
                <a:spcPts val="0"/>
              </a:spcAft>
              <a:buSzPts val="2800"/>
              <a:buFont typeface="Archivo Narrow"/>
              <a:buNone/>
              <a:defRPr sz="2800" b="1">
                <a:latin typeface="Archivo Narrow"/>
                <a:ea typeface="Archivo Narrow"/>
                <a:cs typeface="Archivo Narrow"/>
                <a:sym typeface="Archivo Narrow"/>
              </a:defRPr>
            </a:lvl2pPr>
            <a:lvl3pPr lvl="2">
              <a:spcBef>
                <a:spcPts val="0"/>
              </a:spcBef>
              <a:spcAft>
                <a:spcPts val="0"/>
              </a:spcAft>
              <a:buSzPts val="2800"/>
              <a:buFont typeface="Archivo Narrow"/>
              <a:buNone/>
              <a:defRPr sz="2800" b="1">
                <a:latin typeface="Archivo Narrow"/>
                <a:ea typeface="Archivo Narrow"/>
                <a:cs typeface="Archivo Narrow"/>
                <a:sym typeface="Archivo Narrow"/>
              </a:defRPr>
            </a:lvl3pPr>
            <a:lvl4pPr lvl="3">
              <a:spcBef>
                <a:spcPts val="0"/>
              </a:spcBef>
              <a:spcAft>
                <a:spcPts val="0"/>
              </a:spcAft>
              <a:buSzPts val="2800"/>
              <a:buFont typeface="Archivo Narrow"/>
              <a:buNone/>
              <a:defRPr sz="2800" b="1">
                <a:latin typeface="Archivo Narrow"/>
                <a:ea typeface="Archivo Narrow"/>
                <a:cs typeface="Archivo Narrow"/>
                <a:sym typeface="Archivo Narrow"/>
              </a:defRPr>
            </a:lvl4pPr>
            <a:lvl5pPr lvl="4">
              <a:spcBef>
                <a:spcPts val="0"/>
              </a:spcBef>
              <a:spcAft>
                <a:spcPts val="0"/>
              </a:spcAft>
              <a:buSzPts val="2800"/>
              <a:buFont typeface="Archivo Narrow"/>
              <a:buNone/>
              <a:defRPr sz="2800" b="1">
                <a:latin typeface="Archivo Narrow"/>
                <a:ea typeface="Archivo Narrow"/>
                <a:cs typeface="Archivo Narrow"/>
                <a:sym typeface="Archivo Narrow"/>
              </a:defRPr>
            </a:lvl5pPr>
            <a:lvl6pPr lvl="5">
              <a:spcBef>
                <a:spcPts val="0"/>
              </a:spcBef>
              <a:spcAft>
                <a:spcPts val="0"/>
              </a:spcAft>
              <a:buSzPts val="2800"/>
              <a:buFont typeface="Archivo Narrow"/>
              <a:buNone/>
              <a:defRPr sz="2800" b="1">
                <a:latin typeface="Archivo Narrow"/>
                <a:ea typeface="Archivo Narrow"/>
                <a:cs typeface="Archivo Narrow"/>
                <a:sym typeface="Archivo Narrow"/>
              </a:defRPr>
            </a:lvl6pPr>
            <a:lvl7pPr lvl="6">
              <a:spcBef>
                <a:spcPts val="0"/>
              </a:spcBef>
              <a:spcAft>
                <a:spcPts val="0"/>
              </a:spcAft>
              <a:buSzPts val="2800"/>
              <a:buFont typeface="Archivo Narrow"/>
              <a:buNone/>
              <a:defRPr sz="2800" b="1">
                <a:latin typeface="Archivo Narrow"/>
                <a:ea typeface="Archivo Narrow"/>
                <a:cs typeface="Archivo Narrow"/>
                <a:sym typeface="Archivo Narrow"/>
              </a:defRPr>
            </a:lvl7pPr>
            <a:lvl8pPr lvl="7">
              <a:spcBef>
                <a:spcPts val="0"/>
              </a:spcBef>
              <a:spcAft>
                <a:spcPts val="0"/>
              </a:spcAft>
              <a:buSzPts val="2800"/>
              <a:buFont typeface="Archivo Narrow"/>
              <a:buNone/>
              <a:defRPr sz="2800" b="1">
                <a:latin typeface="Archivo Narrow"/>
                <a:ea typeface="Archivo Narrow"/>
                <a:cs typeface="Archivo Narrow"/>
                <a:sym typeface="Archivo Narrow"/>
              </a:defRPr>
            </a:lvl8pPr>
            <a:lvl9pPr lvl="8">
              <a:spcBef>
                <a:spcPts val="0"/>
              </a:spcBef>
              <a:spcAft>
                <a:spcPts val="0"/>
              </a:spcAft>
              <a:buSzPts val="2800"/>
              <a:buFont typeface="Archivo Narrow"/>
              <a:buNone/>
              <a:defRPr sz="2800" b="1">
                <a:latin typeface="Archivo Narrow"/>
                <a:ea typeface="Archivo Narrow"/>
                <a:cs typeface="Archivo Narrow"/>
                <a:sym typeface="Archivo Narrow"/>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68300">
              <a:lnSpc>
                <a:spcPct val="100000"/>
              </a:lnSpc>
              <a:spcBef>
                <a:spcPts val="0"/>
              </a:spcBef>
              <a:spcAft>
                <a:spcPts val="0"/>
              </a:spcAft>
              <a:buSzPts val="2200"/>
              <a:buFont typeface="Archivo Narrow"/>
              <a:buChar char="●"/>
              <a:defRPr sz="2200">
                <a:latin typeface="Archivo Narrow"/>
                <a:ea typeface="Archivo Narrow"/>
                <a:cs typeface="Archivo Narrow"/>
                <a:sym typeface="Archivo Narrow"/>
              </a:defRPr>
            </a:lvl1pPr>
            <a:lvl2pPr marL="914400" lvl="1"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2pPr>
            <a:lvl3pPr marL="1371600" lvl="2"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3pPr>
            <a:lvl4pPr marL="1828800" lvl="3"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4pPr>
            <a:lvl5pPr marL="2286000" lvl="4"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5pPr>
            <a:lvl6pPr marL="2743200" lvl="5"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6pPr>
            <a:lvl7pPr marL="3200400" lvl="6"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7pPr>
            <a:lvl8pPr marL="3657600" lvl="7"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8pPr>
            <a:lvl9pPr marL="4114800" lvl="8" indent="-342900">
              <a:lnSpc>
                <a:spcPct val="100000"/>
              </a:lnSpc>
              <a:spcBef>
                <a:spcPts val="600"/>
              </a:spcBef>
              <a:spcAft>
                <a:spcPts val="600"/>
              </a:spcAft>
              <a:buSzPts val="1800"/>
              <a:buFont typeface="Archivo Narrow"/>
              <a:buChar char="■"/>
              <a:defRPr sz="1800">
                <a:latin typeface="Archivo Narrow"/>
                <a:ea typeface="Archivo Narrow"/>
                <a:cs typeface="Archivo Narrow"/>
                <a:sym typeface="Archivo Narrow"/>
              </a:defRPr>
            </a:lvl9pPr>
          </a:lstStyle>
          <a:p>
            <a:endParaRPr/>
          </a:p>
        </p:txBody>
      </p:sp>
      <p:sp>
        <p:nvSpPr>
          <p:cNvPr id="8" name="Shape 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311700" y="2014872"/>
            <a:ext cx="8520600" cy="1714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IN" dirty="0">
                <a:solidFill>
                  <a:srgbClr val="FF0000"/>
                </a:solidFill>
              </a:rPr>
              <a:t>MCA473B – CYBER SECURITY</a:t>
            </a:r>
            <a:br>
              <a:rPr lang="en-IN" dirty="0"/>
            </a:br>
            <a:endParaRPr dirty="0"/>
          </a:p>
        </p:txBody>
      </p:sp>
      <p:sp>
        <p:nvSpPr>
          <p:cNvPr id="112" name="Shape 11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AE9B-D703-AE4B-5084-C93A0398175B}"/>
              </a:ext>
            </a:extLst>
          </p:cNvPr>
          <p:cNvSpPr>
            <a:spLocks noGrp="1"/>
          </p:cNvSpPr>
          <p:nvPr>
            <p:ph type="title"/>
          </p:nvPr>
        </p:nvSpPr>
        <p:spPr/>
        <p:txBody>
          <a:bodyPr/>
          <a:lstStyle/>
          <a:p>
            <a:r>
              <a:rPr lang="en-IN" dirty="0"/>
              <a:t>Types of Hackers</a:t>
            </a:r>
          </a:p>
        </p:txBody>
      </p:sp>
      <p:sp>
        <p:nvSpPr>
          <p:cNvPr id="3" name="Text Placeholder 2">
            <a:extLst>
              <a:ext uri="{FF2B5EF4-FFF2-40B4-BE49-F238E27FC236}">
                <a16:creationId xmlns:a16="http://schemas.microsoft.com/office/drawing/2014/main" id="{FD45969F-2B40-BA4A-1D71-68E0F307422D}"/>
              </a:ext>
            </a:extLst>
          </p:cNvPr>
          <p:cNvSpPr>
            <a:spLocks noGrp="1"/>
          </p:cNvSpPr>
          <p:nvPr>
            <p:ph type="body" idx="1"/>
          </p:nvPr>
        </p:nvSpPr>
        <p:spPr/>
        <p:txBody>
          <a:bodyPr/>
          <a:lstStyle/>
          <a:p>
            <a:pPr marL="88900" indent="0">
              <a:buNone/>
            </a:pPr>
            <a:r>
              <a:rPr lang="en-US" b="1" dirty="0"/>
              <a:t>Black Hat Hackers: </a:t>
            </a:r>
            <a:r>
              <a:rPr lang="en-US" dirty="0"/>
              <a:t>(Unethical Hacker or Security Cracker)</a:t>
            </a:r>
          </a:p>
          <a:p>
            <a:r>
              <a:rPr lang="en-US" dirty="0"/>
              <a:t>These people hack the system illegally to steal money or to achieve their own illegal goals. </a:t>
            </a:r>
          </a:p>
          <a:p>
            <a:r>
              <a:rPr lang="en-US" dirty="0"/>
              <a:t>They find the banks or organization with weak security and steal money or credit card information, they can also modify or destroy confidential data.</a:t>
            </a:r>
          </a:p>
          <a:p>
            <a:pPr marL="88900" indent="0">
              <a:buNone/>
            </a:pPr>
            <a:endParaRPr lang="en-US" b="1" dirty="0"/>
          </a:p>
          <a:p>
            <a:pPr marL="88900" indent="0">
              <a:buNone/>
            </a:pPr>
            <a:r>
              <a:rPr lang="en-US" b="1" dirty="0"/>
              <a:t>White Hat Hackers: </a:t>
            </a:r>
            <a:r>
              <a:rPr lang="en-US" dirty="0"/>
              <a:t>(Ethical Hacker or Penetration Tester)</a:t>
            </a:r>
          </a:p>
          <a:p>
            <a:r>
              <a:rPr lang="en-US" dirty="0"/>
              <a:t>These people use the same technique used by the black hat hackers, but they can only hack the system that they have permission to hack in order to test the security of the system.</a:t>
            </a:r>
          </a:p>
          <a:p>
            <a:endParaRPr lang="en-US" dirty="0"/>
          </a:p>
          <a:p>
            <a:r>
              <a:rPr lang="en-US" dirty="0"/>
              <a:t>They focus on securing and protecting IT System. White Hat Hacker is legal.</a:t>
            </a:r>
          </a:p>
        </p:txBody>
      </p:sp>
    </p:spTree>
    <p:extLst>
      <p:ext uri="{BB962C8B-B14F-4D97-AF65-F5344CB8AC3E}">
        <p14:creationId xmlns:p14="http://schemas.microsoft.com/office/powerpoint/2010/main" val="86807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0E39D-E071-DBBE-3974-B1A47FBD338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601793A-85DB-18C1-388D-B2A9C48BA0A6}"/>
              </a:ext>
            </a:extLst>
          </p:cNvPr>
          <p:cNvSpPr>
            <a:spLocks noGrp="1"/>
          </p:cNvSpPr>
          <p:nvPr>
            <p:ph type="body" idx="1"/>
          </p:nvPr>
        </p:nvSpPr>
        <p:spPr/>
        <p:txBody>
          <a:bodyPr/>
          <a:lstStyle/>
          <a:p>
            <a:pPr marL="88900" indent="0">
              <a:buNone/>
            </a:pPr>
            <a:r>
              <a:rPr lang="en-US" b="1" dirty="0"/>
              <a:t>Grey Hat Hackers:</a:t>
            </a:r>
          </a:p>
          <a:p>
            <a:r>
              <a:rPr lang="en-US" dirty="0"/>
              <a:t>Grey Hat Hackers are hybrid of Black hat hackers &amp; White hat hackers</a:t>
            </a:r>
          </a:p>
          <a:p>
            <a:endParaRPr lang="en-US" dirty="0"/>
          </a:p>
          <a:p>
            <a:r>
              <a:rPr lang="en-US" dirty="0"/>
              <a:t>They can hack any system even if they don’t have permission to test the security of the system but they will never steal money or damage the system.</a:t>
            </a:r>
            <a:endParaRPr lang="en-IN" dirty="0"/>
          </a:p>
          <a:p>
            <a:endParaRPr lang="en-IN" dirty="0"/>
          </a:p>
        </p:txBody>
      </p:sp>
    </p:spTree>
    <p:extLst>
      <p:ext uri="{BB962C8B-B14F-4D97-AF65-F5344CB8AC3E}">
        <p14:creationId xmlns:p14="http://schemas.microsoft.com/office/powerpoint/2010/main" val="2355814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7058-5152-159A-1070-27C6854CDD2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3820743-04B7-6C5C-4ED5-ABD6DB4DFF7D}"/>
              </a:ext>
            </a:extLst>
          </p:cNvPr>
          <p:cNvSpPr>
            <a:spLocks noGrp="1"/>
          </p:cNvSpPr>
          <p:nvPr>
            <p:ph type="body" idx="1"/>
          </p:nvPr>
        </p:nvSpPr>
        <p:spPr/>
        <p:txBody>
          <a:bodyPr/>
          <a:lstStyle/>
          <a:p>
            <a:pPr marL="88900" indent="0">
              <a:buNone/>
            </a:pPr>
            <a:r>
              <a:rPr lang="en-US" dirty="0"/>
              <a:t>Maintenance:</a:t>
            </a:r>
          </a:p>
          <a:p>
            <a:r>
              <a:rPr lang="en-US" dirty="0"/>
              <a:t>It may be impossible to prevent computer hacking, however effective security controls including </a:t>
            </a:r>
            <a:r>
              <a:rPr lang="en-US" b="1" dirty="0"/>
              <a:t>strong passwords </a:t>
            </a:r>
            <a:r>
              <a:rPr lang="en-US" dirty="0"/>
              <a:t>and the </a:t>
            </a:r>
            <a:r>
              <a:rPr lang="en-US" b="1" dirty="0"/>
              <a:t>use of firewalls</a:t>
            </a:r>
            <a:r>
              <a:rPr lang="en-US" dirty="0"/>
              <a:t>.</a:t>
            </a:r>
          </a:p>
          <a:p>
            <a:pPr marL="88900" indent="0">
              <a:buNone/>
            </a:pPr>
            <a:endParaRPr lang="en-US" dirty="0"/>
          </a:p>
          <a:p>
            <a:pPr marL="88900" indent="0">
              <a:buNone/>
            </a:pPr>
            <a:r>
              <a:rPr lang="en-US" dirty="0"/>
              <a:t>Malware: (</a:t>
            </a:r>
            <a:r>
              <a:rPr lang="en-US" dirty="0" err="1"/>
              <a:t>MALicious</a:t>
            </a:r>
            <a:r>
              <a:rPr lang="en-US" dirty="0"/>
              <a:t> </a:t>
            </a:r>
            <a:r>
              <a:rPr lang="en-US" dirty="0" err="1"/>
              <a:t>softWARE</a:t>
            </a:r>
            <a:r>
              <a:rPr lang="en-US" dirty="0"/>
              <a:t>)</a:t>
            </a:r>
          </a:p>
          <a:p>
            <a:r>
              <a:rPr lang="en-US" dirty="0"/>
              <a:t>Malware is any software that infects and damages a computer system without the owner’s knowledge or permission.</a:t>
            </a:r>
          </a:p>
          <a:p>
            <a:pPr marL="88900" indent="0">
              <a:buNone/>
            </a:pPr>
            <a:endParaRPr lang="en-US" dirty="0"/>
          </a:p>
          <a:p>
            <a:pPr marL="88900" indent="0">
              <a:buNone/>
            </a:pPr>
            <a:r>
              <a:rPr lang="en-US" dirty="0"/>
              <a:t>Maintenance:</a:t>
            </a:r>
          </a:p>
          <a:p>
            <a:r>
              <a:rPr lang="en-US" dirty="0"/>
              <a:t>Download an anti-malware program that also helps prevent infection. Activate network protection firewall, antivirus.</a:t>
            </a:r>
          </a:p>
        </p:txBody>
      </p:sp>
    </p:spTree>
    <p:extLst>
      <p:ext uri="{BB962C8B-B14F-4D97-AF65-F5344CB8AC3E}">
        <p14:creationId xmlns:p14="http://schemas.microsoft.com/office/powerpoint/2010/main" val="312671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F50A-3A9A-7E5B-B7E7-3477F18B4D7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14F8CBF-3916-C4B9-3BC0-716DDF6AEA18}"/>
              </a:ext>
            </a:extLst>
          </p:cNvPr>
          <p:cNvSpPr>
            <a:spLocks noGrp="1"/>
          </p:cNvSpPr>
          <p:nvPr>
            <p:ph type="body" idx="1"/>
          </p:nvPr>
        </p:nvSpPr>
        <p:spPr/>
        <p:txBody>
          <a:bodyPr/>
          <a:lstStyle/>
          <a:p>
            <a:pPr marL="88900" indent="0">
              <a:buNone/>
            </a:pPr>
            <a:r>
              <a:rPr lang="en-US" dirty="0"/>
              <a:t>Trojan Horse:</a:t>
            </a:r>
          </a:p>
          <a:p>
            <a:r>
              <a:rPr lang="en-US" dirty="0"/>
              <a:t>Trojan horse are email viruses that can duplicate themselves, steal information or harm the computer system. These viruses are the most serious threats to computers.</a:t>
            </a:r>
          </a:p>
          <a:p>
            <a:pPr marL="88900" indent="0">
              <a:buNone/>
            </a:pPr>
            <a:endParaRPr lang="en-US" dirty="0"/>
          </a:p>
          <a:p>
            <a:pPr marL="88900" indent="0">
              <a:buNone/>
            </a:pPr>
            <a:r>
              <a:rPr lang="en-US" dirty="0"/>
              <a:t>Maintenance:</a:t>
            </a:r>
          </a:p>
          <a:p>
            <a:r>
              <a:rPr lang="en-US" dirty="0"/>
              <a:t>Security suits such as Avast Internet Security, which will prevent from downloading Trojan Horses.</a:t>
            </a:r>
            <a:endParaRPr lang="en-IN" dirty="0"/>
          </a:p>
          <a:p>
            <a:endParaRPr lang="en-IN" dirty="0"/>
          </a:p>
        </p:txBody>
      </p:sp>
    </p:spTree>
    <p:extLst>
      <p:ext uri="{BB962C8B-B14F-4D97-AF65-F5344CB8AC3E}">
        <p14:creationId xmlns:p14="http://schemas.microsoft.com/office/powerpoint/2010/main" val="934739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7760-4FC6-EA01-C6B0-9435A04487C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F0A4EC7-4D64-0B83-A261-C3234B31D3C7}"/>
              </a:ext>
            </a:extLst>
          </p:cNvPr>
          <p:cNvSpPr>
            <a:spLocks noGrp="1"/>
          </p:cNvSpPr>
          <p:nvPr>
            <p:ph type="body" idx="1"/>
          </p:nvPr>
        </p:nvSpPr>
        <p:spPr/>
        <p:txBody>
          <a:bodyPr/>
          <a:lstStyle/>
          <a:p>
            <a:pPr marL="88900" indent="0">
              <a:buNone/>
            </a:pPr>
            <a:r>
              <a:rPr lang="en-US" b="1" dirty="0"/>
              <a:t>Password Cracking:</a:t>
            </a:r>
          </a:p>
          <a:p>
            <a:r>
              <a:rPr lang="en-US" dirty="0"/>
              <a:t>Password attacks are attacks by hackers that are able to determine passwords or find passwords to different protected electronic areas and social network sites.</a:t>
            </a:r>
          </a:p>
          <a:p>
            <a:pPr marL="88900" indent="0">
              <a:buNone/>
            </a:pPr>
            <a:endParaRPr lang="en-US" dirty="0"/>
          </a:p>
          <a:p>
            <a:pPr marL="88900" indent="0">
              <a:buNone/>
            </a:pPr>
            <a:r>
              <a:rPr lang="en-US" b="1" dirty="0"/>
              <a:t>Maintenance:</a:t>
            </a:r>
          </a:p>
          <a:p>
            <a:r>
              <a:rPr lang="en-US" dirty="0"/>
              <a:t>Use always strong password. Never use same password for two different sites.</a:t>
            </a:r>
            <a:endParaRPr lang="en-IN" dirty="0"/>
          </a:p>
        </p:txBody>
      </p:sp>
    </p:spTree>
    <p:extLst>
      <p:ext uri="{BB962C8B-B14F-4D97-AF65-F5344CB8AC3E}">
        <p14:creationId xmlns:p14="http://schemas.microsoft.com/office/powerpoint/2010/main" val="43741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D9FA6-48A1-A154-E482-8EF20432855F}"/>
              </a:ext>
            </a:extLst>
          </p:cNvPr>
          <p:cNvSpPr>
            <a:spLocks noGrp="1"/>
          </p:cNvSpPr>
          <p:nvPr>
            <p:ph type="title"/>
          </p:nvPr>
        </p:nvSpPr>
        <p:spPr/>
        <p:txBody>
          <a:bodyPr/>
          <a:lstStyle/>
          <a:p>
            <a:r>
              <a:rPr lang="en-IN" dirty="0"/>
              <a:t>LAYERS OF SECURITY</a:t>
            </a:r>
          </a:p>
        </p:txBody>
      </p:sp>
      <p:sp>
        <p:nvSpPr>
          <p:cNvPr id="3" name="Text Placeholder 2">
            <a:extLst>
              <a:ext uri="{FF2B5EF4-FFF2-40B4-BE49-F238E27FC236}">
                <a16:creationId xmlns:a16="http://schemas.microsoft.com/office/drawing/2014/main" id="{B66F82FA-C132-0978-7433-03CF9573BA22}"/>
              </a:ext>
            </a:extLst>
          </p:cNvPr>
          <p:cNvSpPr>
            <a:spLocks noGrp="1"/>
          </p:cNvSpPr>
          <p:nvPr>
            <p:ph type="body" idx="1"/>
          </p:nvPr>
        </p:nvSpPr>
        <p:spPr/>
        <p:txBody>
          <a:bodyPr/>
          <a:lstStyle/>
          <a:p>
            <a:endParaRPr lang="en-IN"/>
          </a:p>
        </p:txBody>
      </p:sp>
      <p:pic>
        <p:nvPicPr>
          <p:cNvPr id="1026" name="Picture 2" descr="7 LAYERS OF CYBER SECURITY YOU SHOULD KNOW | Bilginç IT Academy">
            <a:extLst>
              <a:ext uri="{FF2B5EF4-FFF2-40B4-BE49-F238E27FC236}">
                <a16:creationId xmlns:a16="http://schemas.microsoft.com/office/drawing/2014/main" id="{4B03CC31-0CCE-4C03-D219-BB70414FE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20" y="1257555"/>
            <a:ext cx="8131278" cy="483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810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04A0F-4215-8AFD-5352-BFA4F557D57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BE886EF-E7F1-F0AD-A501-C2FA526294AA}"/>
              </a:ext>
            </a:extLst>
          </p:cNvPr>
          <p:cNvSpPr>
            <a:spLocks noGrp="1"/>
          </p:cNvSpPr>
          <p:nvPr>
            <p:ph type="body" idx="1"/>
          </p:nvPr>
        </p:nvSpPr>
        <p:spPr/>
        <p:txBody>
          <a:bodyPr/>
          <a:lstStyle/>
          <a:p>
            <a:pPr marL="88900" indent="0">
              <a:buNone/>
            </a:pPr>
            <a:r>
              <a:rPr lang="en-US" dirty="0"/>
              <a:t>The 7 layers of cyber security should center on the mission critical assets.</a:t>
            </a:r>
          </a:p>
          <a:p>
            <a:pPr marL="88900" indent="0">
              <a:buNone/>
            </a:pPr>
            <a:endParaRPr lang="en-US" dirty="0"/>
          </a:p>
          <a:p>
            <a:pPr marL="88900" indent="0">
              <a:buNone/>
            </a:pPr>
            <a:r>
              <a:rPr lang="en-US" b="1" dirty="0"/>
              <a:t>1. Mission Critical Assets: </a:t>
            </a:r>
            <a:r>
              <a:rPr lang="en-US" dirty="0"/>
              <a:t>This is the data which need to be protected.</a:t>
            </a:r>
          </a:p>
          <a:p>
            <a:pPr marL="88900" indent="0">
              <a:buNone/>
            </a:pPr>
            <a:endParaRPr lang="en-US" dirty="0"/>
          </a:p>
          <a:p>
            <a:pPr marL="88900" indent="0">
              <a:buNone/>
            </a:pPr>
            <a:r>
              <a:rPr lang="en-US" b="1" dirty="0"/>
              <a:t>2. Data Security: </a:t>
            </a:r>
            <a:r>
              <a:rPr lang="en-US" dirty="0"/>
              <a:t>It protects the storage and transfer of data.</a:t>
            </a:r>
          </a:p>
          <a:p>
            <a:pPr marL="88900" indent="0">
              <a:buNone/>
            </a:pPr>
            <a:endParaRPr lang="en-US" dirty="0"/>
          </a:p>
          <a:p>
            <a:pPr marL="88900" indent="0">
              <a:buNone/>
            </a:pPr>
            <a:r>
              <a:rPr lang="en-US" b="1" dirty="0"/>
              <a:t>3. Application Security: </a:t>
            </a:r>
            <a:r>
              <a:rPr lang="en-US" dirty="0"/>
              <a:t>It protects access to an application which handles the mission critical assets and internal security of the application.</a:t>
            </a:r>
          </a:p>
          <a:p>
            <a:pPr marL="88900" indent="0">
              <a:buNone/>
            </a:pPr>
            <a:endParaRPr lang="en-US" dirty="0"/>
          </a:p>
          <a:p>
            <a:pPr marL="88900" indent="0">
              <a:buNone/>
            </a:pPr>
            <a:r>
              <a:rPr lang="en-US" b="1" dirty="0"/>
              <a:t>4. Endpoint Security: </a:t>
            </a:r>
            <a:r>
              <a:rPr lang="en-US" dirty="0"/>
              <a:t>It protects the connection between devices and the network.</a:t>
            </a:r>
          </a:p>
        </p:txBody>
      </p:sp>
    </p:spTree>
    <p:extLst>
      <p:ext uri="{BB962C8B-B14F-4D97-AF65-F5344CB8AC3E}">
        <p14:creationId xmlns:p14="http://schemas.microsoft.com/office/powerpoint/2010/main" val="2039047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6F74-7E25-96C1-320F-708331360DA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00C50BF-5357-CEA6-5071-7865DA4D3248}"/>
              </a:ext>
            </a:extLst>
          </p:cNvPr>
          <p:cNvSpPr>
            <a:spLocks noGrp="1"/>
          </p:cNvSpPr>
          <p:nvPr>
            <p:ph type="body" idx="1"/>
          </p:nvPr>
        </p:nvSpPr>
        <p:spPr/>
        <p:txBody>
          <a:bodyPr/>
          <a:lstStyle/>
          <a:p>
            <a:pPr marL="88900" indent="0">
              <a:buNone/>
            </a:pPr>
            <a:r>
              <a:rPr lang="en-US" b="1" dirty="0"/>
              <a:t>5. Network Security: </a:t>
            </a:r>
            <a:r>
              <a:rPr lang="en-US" dirty="0"/>
              <a:t>It protects an organization’s network to prevent unauthorized access of the network.</a:t>
            </a:r>
          </a:p>
          <a:p>
            <a:pPr marL="88900" indent="0">
              <a:buNone/>
            </a:pPr>
            <a:endParaRPr lang="en-US" dirty="0"/>
          </a:p>
          <a:p>
            <a:pPr marL="88900" indent="0">
              <a:buNone/>
            </a:pPr>
            <a:r>
              <a:rPr lang="en-US" b="1" dirty="0"/>
              <a:t>6. Perimeter Security: </a:t>
            </a:r>
            <a:r>
              <a:rPr lang="en-US" dirty="0"/>
              <a:t>It includes both the physical and digital security methodologies that protect the overall business.</a:t>
            </a:r>
          </a:p>
          <a:p>
            <a:pPr marL="88900" indent="0">
              <a:buNone/>
            </a:pPr>
            <a:endParaRPr lang="en-US" dirty="0"/>
          </a:p>
          <a:p>
            <a:pPr marL="88900" indent="0">
              <a:buNone/>
            </a:pPr>
            <a:r>
              <a:rPr lang="en-US" b="1" dirty="0"/>
              <a:t>7. The Human Layer: </a:t>
            </a:r>
            <a:r>
              <a:rPr lang="en-US" dirty="0"/>
              <a:t>Humans are the weakest link in any cyber security posture. Human security control includes phishing simulations and access management control that protect mission critical assets from a wide variety of human threats, including cyber criminals, malicious insiders and negligent users.</a:t>
            </a:r>
            <a:endParaRPr lang="en-IN" dirty="0"/>
          </a:p>
          <a:p>
            <a:endParaRPr lang="en-IN" dirty="0"/>
          </a:p>
        </p:txBody>
      </p:sp>
    </p:spTree>
    <p:extLst>
      <p:ext uri="{BB962C8B-B14F-4D97-AF65-F5344CB8AC3E}">
        <p14:creationId xmlns:p14="http://schemas.microsoft.com/office/powerpoint/2010/main" val="328478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6C63-0EAE-704A-D797-4DDA26BE1C4A}"/>
              </a:ext>
            </a:extLst>
          </p:cNvPr>
          <p:cNvSpPr>
            <a:spLocks noGrp="1"/>
          </p:cNvSpPr>
          <p:nvPr>
            <p:ph type="title"/>
          </p:nvPr>
        </p:nvSpPr>
        <p:spPr/>
        <p:txBody>
          <a:bodyPr/>
          <a:lstStyle/>
          <a:p>
            <a:r>
              <a:rPr lang="en-IN" dirty="0"/>
              <a:t>Human Layer</a:t>
            </a:r>
            <a:br>
              <a:rPr lang="en-IN" dirty="0"/>
            </a:br>
            <a:endParaRPr lang="en-IN" dirty="0"/>
          </a:p>
        </p:txBody>
      </p:sp>
      <p:sp>
        <p:nvSpPr>
          <p:cNvPr id="3" name="Text Placeholder 2">
            <a:extLst>
              <a:ext uri="{FF2B5EF4-FFF2-40B4-BE49-F238E27FC236}">
                <a16:creationId xmlns:a16="http://schemas.microsoft.com/office/drawing/2014/main" id="{A4249095-0D7B-7828-2178-F690EB5CC906}"/>
              </a:ext>
            </a:extLst>
          </p:cNvPr>
          <p:cNvSpPr>
            <a:spLocks noGrp="1"/>
          </p:cNvSpPr>
          <p:nvPr>
            <p:ph type="body" idx="1"/>
          </p:nvPr>
        </p:nvSpPr>
        <p:spPr/>
        <p:txBody>
          <a:bodyPr/>
          <a:lstStyle/>
          <a:p>
            <a:r>
              <a:rPr lang="en-US" dirty="0"/>
              <a:t>The human layer, often regarded as the most vulnerable layer, focuses on the human element within an organization. It involves implementing practices and policies that ensure that employees, contractors, and other users do not fall victim to phishing attacks and other security threats due to human error or lack of knowledge. </a:t>
            </a:r>
          </a:p>
          <a:p>
            <a:endParaRPr lang="en-US" dirty="0"/>
          </a:p>
          <a:p>
            <a:r>
              <a:rPr lang="en-US" b="1" dirty="0">
                <a:solidFill>
                  <a:srgbClr val="FF0000"/>
                </a:solidFill>
              </a:rPr>
              <a:t>Examples </a:t>
            </a:r>
            <a:r>
              <a:rPr lang="en-US" dirty="0"/>
              <a:t>of human layer security measures include security awareness training, strong password policies, and multi-factor authentication, ensuring that users can identify and respond appropriately to security threats.</a:t>
            </a:r>
          </a:p>
          <a:p>
            <a:endParaRPr lang="en-US" dirty="0"/>
          </a:p>
          <a:p>
            <a:endParaRPr lang="en-IN" dirty="0"/>
          </a:p>
        </p:txBody>
      </p:sp>
    </p:spTree>
    <p:extLst>
      <p:ext uri="{BB962C8B-B14F-4D97-AF65-F5344CB8AC3E}">
        <p14:creationId xmlns:p14="http://schemas.microsoft.com/office/powerpoint/2010/main" val="2315144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CECF-5D0E-4184-6F29-CFE90A9650C8}"/>
              </a:ext>
            </a:extLst>
          </p:cNvPr>
          <p:cNvSpPr>
            <a:spLocks noGrp="1"/>
          </p:cNvSpPr>
          <p:nvPr>
            <p:ph type="title"/>
          </p:nvPr>
        </p:nvSpPr>
        <p:spPr/>
        <p:txBody>
          <a:bodyPr/>
          <a:lstStyle/>
          <a:p>
            <a:r>
              <a:rPr lang="en-IN" dirty="0"/>
              <a:t>Perimeter Security Layer</a:t>
            </a:r>
          </a:p>
        </p:txBody>
      </p:sp>
      <p:sp>
        <p:nvSpPr>
          <p:cNvPr id="3" name="Text Placeholder 2">
            <a:extLst>
              <a:ext uri="{FF2B5EF4-FFF2-40B4-BE49-F238E27FC236}">
                <a16:creationId xmlns:a16="http://schemas.microsoft.com/office/drawing/2014/main" id="{6E654E0B-E8C7-A93B-8722-DE67322CFEB3}"/>
              </a:ext>
            </a:extLst>
          </p:cNvPr>
          <p:cNvSpPr>
            <a:spLocks noGrp="1"/>
          </p:cNvSpPr>
          <p:nvPr>
            <p:ph type="body" idx="1"/>
          </p:nvPr>
        </p:nvSpPr>
        <p:spPr/>
        <p:txBody>
          <a:bodyPr/>
          <a:lstStyle/>
          <a:p>
            <a:r>
              <a:rPr lang="en-US" dirty="0"/>
              <a:t>Perimeter security layer is akin to the walls of a fortress. It serves to protect the network by </a:t>
            </a:r>
            <a:r>
              <a:rPr lang="en-US" b="1" dirty="0">
                <a:solidFill>
                  <a:srgbClr val="FF0000"/>
                </a:solidFill>
              </a:rPr>
              <a:t>controlling incoming and outgoing network traffic </a:t>
            </a:r>
            <a:r>
              <a:rPr lang="en-US" dirty="0"/>
              <a:t>based on an organization's previously established security policies. At its core, it involves implementing </a:t>
            </a:r>
            <a:r>
              <a:rPr lang="en-US" b="1" dirty="0">
                <a:solidFill>
                  <a:srgbClr val="FF0000"/>
                </a:solidFill>
              </a:rPr>
              <a:t>firewalls, intrusion detection systems (IDS), intrusion prevention systems (IPS), and VPNs</a:t>
            </a:r>
            <a:r>
              <a:rPr lang="en-US" dirty="0"/>
              <a:t> to create a barrier between your secure internal network and untrusted external networks such as the internet. </a:t>
            </a:r>
          </a:p>
          <a:p>
            <a:endParaRPr lang="en-US" dirty="0"/>
          </a:p>
          <a:p>
            <a:r>
              <a:rPr lang="en-US" dirty="0"/>
              <a:t>An example of how this works is a firewall that filters incoming traffic to allow or block packets based on the organization’s security policies, thus preventing unauthorized access to networked resources.</a:t>
            </a:r>
          </a:p>
          <a:p>
            <a:endParaRPr lang="en-US" dirty="0"/>
          </a:p>
          <a:p>
            <a:endParaRPr lang="en-IN" dirty="0"/>
          </a:p>
        </p:txBody>
      </p:sp>
    </p:spTree>
    <p:extLst>
      <p:ext uri="{BB962C8B-B14F-4D97-AF65-F5344CB8AC3E}">
        <p14:creationId xmlns:p14="http://schemas.microsoft.com/office/powerpoint/2010/main" val="2569591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0FE24-1659-4705-8DF2-3B80B3982573}"/>
              </a:ext>
            </a:extLst>
          </p:cNvPr>
          <p:cNvSpPr>
            <a:spLocks noGrp="1"/>
          </p:cNvSpPr>
          <p:nvPr>
            <p:ph type="title"/>
          </p:nvPr>
        </p:nvSpPr>
        <p:spPr/>
        <p:txBody>
          <a:bodyPr/>
          <a:lstStyle/>
          <a:p>
            <a:pPr algn="ctr"/>
            <a:r>
              <a:rPr lang="en-IN" dirty="0"/>
              <a:t>Cyber Security</a:t>
            </a:r>
          </a:p>
        </p:txBody>
      </p:sp>
      <p:sp>
        <p:nvSpPr>
          <p:cNvPr id="3" name="Text Placeholder 2">
            <a:extLst>
              <a:ext uri="{FF2B5EF4-FFF2-40B4-BE49-F238E27FC236}">
                <a16:creationId xmlns:a16="http://schemas.microsoft.com/office/drawing/2014/main" id="{1CED9080-41FF-B267-38E7-1619FA280064}"/>
              </a:ext>
            </a:extLst>
          </p:cNvPr>
          <p:cNvSpPr>
            <a:spLocks noGrp="1"/>
          </p:cNvSpPr>
          <p:nvPr>
            <p:ph type="body" idx="1"/>
          </p:nvPr>
        </p:nvSpPr>
        <p:spPr/>
        <p:txBody>
          <a:bodyPr/>
          <a:lstStyle/>
          <a:p>
            <a:endParaRPr lang="en-IN" dirty="0"/>
          </a:p>
        </p:txBody>
      </p:sp>
      <p:pic>
        <p:nvPicPr>
          <p:cNvPr id="1026" name="Picture 2" descr="What is Cyber Security? Definition &amp; Best Practices">
            <a:extLst>
              <a:ext uri="{FF2B5EF4-FFF2-40B4-BE49-F238E27FC236}">
                <a16:creationId xmlns:a16="http://schemas.microsoft.com/office/drawing/2014/main" id="{70BCF888-B1F4-C2D9-B56D-1AC8F7FA6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44" y="1228623"/>
            <a:ext cx="8416413" cy="455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3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883DD-24AF-E367-A970-5AEEF8FE31A4}"/>
              </a:ext>
            </a:extLst>
          </p:cNvPr>
          <p:cNvSpPr>
            <a:spLocks noGrp="1"/>
          </p:cNvSpPr>
          <p:nvPr>
            <p:ph type="title"/>
          </p:nvPr>
        </p:nvSpPr>
        <p:spPr/>
        <p:txBody>
          <a:bodyPr/>
          <a:lstStyle/>
          <a:p>
            <a:r>
              <a:rPr lang="en-IN" dirty="0"/>
              <a:t>Network Layer</a:t>
            </a:r>
          </a:p>
        </p:txBody>
      </p:sp>
      <p:sp>
        <p:nvSpPr>
          <p:cNvPr id="3" name="Text Placeholder 2">
            <a:extLst>
              <a:ext uri="{FF2B5EF4-FFF2-40B4-BE49-F238E27FC236}">
                <a16:creationId xmlns:a16="http://schemas.microsoft.com/office/drawing/2014/main" id="{F2F57896-0B69-C7B7-EF33-D6ED17D1035B}"/>
              </a:ext>
            </a:extLst>
          </p:cNvPr>
          <p:cNvSpPr>
            <a:spLocks noGrp="1"/>
          </p:cNvSpPr>
          <p:nvPr>
            <p:ph type="body" idx="1"/>
          </p:nvPr>
        </p:nvSpPr>
        <p:spPr/>
        <p:txBody>
          <a:bodyPr/>
          <a:lstStyle/>
          <a:p>
            <a:r>
              <a:rPr lang="en-US" dirty="0"/>
              <a:t>The network layer is crucial in managing and protecting the communication between applications and devices on your network. </a:t>
            </a:r>
          </a:p>
          <a:p>
            <a:endParaRPr lang="en-US" dirty="0"/>
          </a:p>
          <a:p>
            <a:r>
              <a:rPr lang="en-US" dirty="0"/>
              <a:t>This layer employs various security measures and controls to prevent attackers from intercepting and tampering with information as it travels over the network.</a:t>
            </a:r>
          </a:p>
          <a:p>
            <a:endParaRPr lang="en-US" dirty="0"/>
          </a:p>
          <a:p>
            <a:r>
              <a:rPr lang="en-US" dirty="0"/>
              <a:t>By securing the network layer through strategies like </a:t>
            </a:r>
            <a:r>
              <a:rPr lang="en-US" b="1" dirty="0">
                <a:solidFill>
                  <a:srgbClr val="FF0000"/>
                </a:solidFill>
              </a:rPr>
              <a:t>encryption, secure protocols, and robust network architectures</a:t>
            </a:r>
            <a:r>
              <a:rPr lang="en-US" dirty="0"/>
              <a:t>, organizations can ensure the integrity, availability, and confidentiality of the transmitted information, thereby protecting against unauthorized access and potential cyberattacks, and maintaining seamless and secure organizational operations.</a:t>
            </a:r>
            <a:endParaRPr lang="en-IN" dirty="0"/>
          </a:p>
        </p:txBody>
      </p:sp>
    </p:spTree>
    <p:extLst>
      <p:ext uri="{BB962C8B-B14F-4D97-AF65-F5344CB8AC3E}">
        <p14:creationId xmlns:p14="http://schemas.microsoft.com/office/powerpoint/2010/main" val="259370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FC0D-C7DC-3285-D411-D1D24FB00E94}"/>
              </a:ext>
            </a:extLst>
          </p:cNvPr>
          <p:cNvSpPr>
            <a:spLocks noGrp="1"/>
          </p:cNvSpPr>
          <p:nvPr>
            <p:ph type="title"/>
          </p:nvPr>
        </p:nvSpPr>
        <p:spPr/>
        <p:txBody>
          <a:bodyPr/>
          <a:lstStyle/>
          <a:p>
            <a:r>
              <a:rPr lang="en-IN" dirty="0"/>
              <a:t>Application Security Layer</a:t>
            </a:r>
          </a:p>
        </p:txBody>
      </p:sp>
      <p:sp>
        <p:nvSpPr>
          <p:cNvPr id="3" name="Text Placeholder 2">
            <a:extLst>
              <a:ext uri="{FF2B5EF4-FFF2-40B4-BE49-F238E27FC236}">
                <a16:creationId xmlns:a16="http://schemas.microsoft.com/office/drawing/2014/main" id="{7C84D99E-69E3-B529-632D-05FBC7644D71}"/>
              </a:ext>
            </a:extLst>
          </p:cNvPr>
          <p:cNvSpPr>
            <a:spLocks noGrp="1"/>
          </p:cNvSpPr>
          <p:nvPr>
            <p:ph type="body" idx="1"/>
          </p:nvPr>
        </p:nvSpPr>
        <p:spPr/>
        <p:txBody>
          <a:bodyPr/>
          <a:lstStyle/>
          <a:p>
            <a:r>
              <a:rPr lang="en-US" dirty="0"/>
              <a:t>This layer focuses on keeping software and devices free of threats. Secure coding practices are vital here, as vulnerabilities in the application can serve as entry points for cyber threats. </a:t>
            </a:r>
          </a:p>
          <a:p>
            <a:endParaRPr lang="en-US" dirty="0"/>
          </a:p>
          <a:p>
            <a:r>
              <a:rPr lang="en-US" b="1" dirty="0"/>
              <a:t>Examples</a:t>
            </a:r>
            <a:r>
              <a:rPr lang="en-US" dirty="0"/>
              <a:t> of application security measures include regular security scanning and testing to identify and remedy vulnerabilities and employing application security solutions like </a:t>
            </a:r>
            <a:r>
              <a:rPr lang="en-US" b="1" dirty="0"/>
              <a:t>Web Application Firewalls </a:t>
            </a:r>
            <a:r>
              <a:rPr lang="en-US" dirty="0"/>
              <a:t>(WAFs) to protect against threats such as </a:t>
            </a:r>
            <a:r>
              <a:rPr lang="en-US" b="1" dirty="0"/>
              <a:t>SQL injection and Cross-Site Scripting</a:t>
            </a:r>
            <a:r>
              <a:rPr lang="en-US" dirty="0"/>
              <a:t> (XSS).</a:t>
            </a:r>
            <a:endParaRPr lang="en-IN" dirty="0"/>
          </a:p>
        </p:txBody>
      </p:sp>
    </p:spTree>
    <p:extLst>
      <p:ext uri="{BB962C8B-B14F-4D97-AF65-F5344CB8AC3E}">
        <p14:creationId xmlns:p14="http://schemas.microsoft.com/office/powerpoint/2010/main" val="1609710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45D8-EDA9-7A25-11C7-09FDD4ABD930}"/>
              </a:ext>
            </a:extLst>
          </p:cNvPr>
          <p:cNvSpPr>
            <a:spLocks noGrp="1"/>
          </p:cNvSpPr>
          <p:nvPr>
            <p:ph type="title"/>
          </p:nvPr>
        </p:nvSpPr>
        <p:spPr/>
        <p:txBody>
          <a:bodyPr/>
          <a:lstStyle/>
          <a:p>
            <a:r>
              <a:rPr lang="en-IN" dirty="0"/>
              <a:t>Endpoint Security Layer</a:t>
            </a:r>
          </a:p>
        </p:txBody>
      </p:sp>
      <p:sp>
        <p:nvSpPr>
          <p:cNvPr id="3" name="Text Placeholder 2">
            <a:extLst>
              <a:ext uri="{FF2B5EF4-FFF2-40B4-BE49-F238E27FC236}">
                <a16:creationId xmlns:a16="http://schemas.microsoft.com/office/drawing/2014/main" id="{F6E898DF-DBE5-7667-DDAE-68DAA51C92CA}"/>
              </a:ext>
            </a:extLst>
          </p:cNvPr>
          <p:cNvSpPr>
            <a:spLocks noGrp="1"/>
          </p:cNvSpPr>
          <p:nvPr>
            <p:ph type="body" idx="1"/>
          </p:nvPr>
        </p:nvSpPr>
        <p:spPr/>
        <p:txBody>
          <a:bodyPr/>
          <a:lstStyle/>
          <a:p>
            <a:r>
              <a:rPr lang="en-US" dirty="0"/>
              <a:t>The endpoint security layer </a:t>
            </a:r>
            <a:r>
              <a:rPr lang="en-US" b="1" dirty="0">
                <a:solidFill>
                  <a:srgbClr val="FF0000"/>
                </a:solidFill>
              </a:rPr>
              <a:t>concentrates on safeguarding the individual devices that connect to the network</a:t>
            </a:r>
            <a:r>
              <a:rPr lang="en-US" dirty="0"/>
              <a:t>, like computers, smartphones, and tablets. </a:t>
            </a:r>
          </a:p>
          <a:p>
            <a:r>
              <a:rPr lang="en-US" dirty="0"/>
              <a:t>Since these endpoints serve as access points to the network, securing them is crucial. </a:t>
            </a:r>
          </a:p>
          <a:p>
            <a:endParaRPr lang="en-US" dirty="0"/>
          </a:p>
          <a:p>
            <a:r>
              <a:rPr lang="en-US" dirty="0"/>
              <a:t>An example of endpoint security is employing antivirus programs and endpoint detection and response (EDR) solutions to monitor, detect, and block malicious activities and threats on endpoints, ensuring that even if a device is compromised, the threat does not propagate through the network.</a:t>
            </a:r>
            <a:endParaRPr lang="en-IN" dirty="0"/>
          </a:p>
        </p:txBody>
      </p:sp>
    </p:spTree>
    <p:extLst>
      <p:ext uri="{BB962C8B-B14F-4D97-AF65-F5344CB8AC3E}">
        <p14:creationId xmlns:p14="http://schemas.microsoft.com/office/powerpoint/2010/main" val="3724430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6D09-9B5E-7EA7-90FC-4977407D7346}"/>
              </a:ext>
            </a:extLst>
          </p:cNvPr>
          <p:cNvSpPr>
            <a:spLocks noGrp="1"/>
          </p:cNvSpPr>
          <p:nvPr>
            <p:ph type="title"/>
          </p:nvPr>
        </p:nvSpPr>
        <p:spPr/>
        <p:txBody>
          <a:bodyPr/>
          <a:lstStyle/>
          <a:p>
            <a:r>
              <a:rPr lang="en-IN" dirty="0"/>
              <a:t>Data Security Layer</a:t>
            </a:r>
          </a:p>
        </p:txBody>
      </p:sp>
      <p:sp>
        <p:nvSpPr>
          <p:cNvPr id="3" name="Text Placeholder 2">
            <a:extLst>
              <a:ext uri="{FF2B5EF4-FFF2-40B4-BE49-F238E27FC236}">
                <a16:creationId xmlns:a16="http://schemas.microsoft.com/office/drawing/2014/main" id="{137EA77D-0782-C5DE-2F83-5C4237BBDC8B}"/>
              </a:ext>
            </a:extLst>
          </p:cNvPr>
          <p:cNvSpPr>
            <a:spLocks noGrp="1"/>
          </p:cNvSpPr>
          <p:nvPr>
            <p:ph type="body" idx="1"/>
          </p:nvPr>
        </p:nvSpPr>
        <p:spPr/>
        <p:txBody>
          <a:bodyPr/>
          <a:lstStyle/>
          <a:p>
            <a:r>
              <a:rPr lang="en-US" dirty="0"/>
              <a:t>This layer is </a:t>
            </a:r>
            <a:r>
              <a:rPr lang="en-US" b="1" dirty="0">
                <a:solidFill>
                  <a:srgbClr val="FF0000"/>
                </a:solidFill>
              </a:rPr>
              <a:t>dedicated to protecting the data residing in the network</a:t>
            </a:r>
            <a:r>
              <a:rPr lang="en-US" dirty="0"/>
              <a:t>, focusing on maintaining its </a:t>
            </a:r>
            <a:r>
              <a:rPr lang="en-US" b="1" dirty="0">
                <a:solidFill>
                  <a:srgbClr val="00B050"/>
                </a:solidFill>
              </a:rPr>
              <a:t>confidentiality, integrity, and availability</a:t>
            </a:r>
            <a:r>
              <a:rPr lang="en-US" dirty="0"/>
              <a:t>. </a:t>
            </a:r>
          </a:p>
          <a:p>
            <a:endParaRPr lang="en-US" dirty="0"/>
          </a:p>
          <a:p>
            <a:r>
              <a:rPr lang="en-US" dirty="0"/>
              <a:t>Encryption is a prime example of a data security measure, where sensitive data is converted into a coded format to prevent unauthorized access. </a:t>
            </a:r>
          </a:p>
          <a:p>
            <a:endParaRPr lang="en-US" dirty="0"/>
          </a:p>
          <a:p>
            <a:r>
              <a:rPr lang="en-US" dirty="0"/>
              <a:t>Another example is employing backup solutions and establishing robust access controls to safeguard data from loss, exposure, and unauthorized access, ensuring only authorized personnel can access sensitive information.</a:t>
            </a:r>
            <a:endParaRPr lang="en-IN" dirty="0"/>
          </a:p>
        </p:txBody>
      </p:sp>
    </p:spTree>
    <p:extLst>
      <p:ext uri="{BB962C8B-B14F-4D97-AF65-F5344CB8AC3E}">
        <p14:creationId xmlns:p14="http://schemas.microsoft.com/office/powerpoint/2010/main" val="2972019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AC8A-E651-7951-D8EF-19F62AB327C5}"/>
              </a:ext>
            </a:extLst>
          </p:cNvPr>
          <p:cNvSpPr>
            <a:spLocks noGrp="1"/>
          </p:cNvSpPr>
          <p:nvPr>
            <p:ph type="title"/>
          </p:nvPr>
        </p:nvSpPr>
        <p:spPr/>
        <p:txBody>
          <a:bodyPr/>
          <a:lstStyle/>
          <a:p>
            <a:r>
              <a:rPr lang="en-IN" dirty="0"/>
              <a:t>Mission-Critical Assets</a:t>
            </a:r>
          </a:p>
        </p:txBody>
      </p:sp>
      <p:sp>
        <p:nvSpPr>
          <p:cNvPr id="3" name="Text Placeholder 2">
            <a:extLst>
              <a:ext uri="{FF2B5EF4-FFF2-40B4-BE49-F238E27FC236}">
                <a16:creationId xmlns:a16="http://schemas.microsoft.com/office/drawing/2014/main" id="{DBF9F7F2-F4FC-9EC0-1826-61DA5F2D22A3}"/>
              </a:ext>
            </a:extLst>
          </p:cNvPr>
          <p:cNvSpPr>
            <a:spLocks noGrp="1"/>
          </p:cNvSpPr>
          <p:nvPr>
            <p:ph type="body" idx="1"/>
          </p:nvPr>
        </p:nvSpPr>
        <p:spPr/>
        <p:txBody>
          <a:bodyPr/>
          <a:lstStyle/>
          <a:p>
            <a:r>
              <a:rPr lang="en-US" dirty="0"/>
              <a:t>This layer focuses on safeguarding assets that are crucial to an organization's operations and business continuity. These could include proprietary software, sensitive customer data, or essential hardware.</a:t>
            </a:r>
          </a:p>
          <a:p>
            <a:endParaRPr lang="en-US" dirty="0"/>
          </a:p>
          <a:p>
            <a:r>
              <a:rPr lang="en-US" dirty="0"/>
              <a:t>For instance, regularly updating and patching mission-critical applications ensures that vulnerabilities are addressed, minimizing the risk of exploitation and ensuring the uninterrupted functionality of essential assets.</a:t>
            </a:r>
            <a:endParaRPr lang="en-IN" dirty="0"/>
          </a:p>
        </p:txBody>
      </p:sp>
    </p:spTree>
    <p:extLst>
      <p:ext uri="{BB962C8B-B14F-4D97-AF65-F5344CB8AC3E}">
        <p14:creationId xmlns:p14="http://schemas.microsoft.com/office/powerpoint/2010/main" val="1082791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412B-C6B5-7B85-3810-DD462362C693}"/>
              </a:ext>
            </a:extLst>
          </p:cNvPr>
          <p:cNvSpPr>
            <a:spLocks noGrp="1"/>
          </p:cNvSpPr>
          <p:nvPr>
            <p:ph type="title"/>
          </p:nvPr>
        </p:nvSpPr>
        <p:spPr/>
        <p:txBody>
          <a:bodyPr/>
          <a:lstStyle/>
          <a:p>
            <a:r>
              <a:rPr lang="en-US" dirty="0"/>
              <a:t>Vulnerability, Threats and Harmful Acts</a:t>
            </a:r>
            <a:endParaRPr lang="en-IN" dirty="0"/>
          </a:p>
        </p:txBody>
      </p:sp>
      <p:sp>
        <p:nvSpPr>
          <p:cNvPr id="3" name="Text Placeholder 2">
            <a:extLst>
              <a:ext uri="{FF2B5EF4-FFF2-40B4-BE49-F238E27FC236}">
                <a16:creationId xmlns:a16="http://schemas.microsoft.com/office/drawing/2014/main" id="{9CF69450-5138-CEE0-54C1-53C3F458FCA5}"/>
              </a:ext>
            </a:extLst>
          </p:cNvPr>
          <p:cNvSpPr>
            <a:spLocks noGrp="1"/>
          </p:cNvSpPr>
          <p:nvPr>
            <p:ph type="body" idx="1"/>
          </p:nvPr>
        </p:nvSpPr>
        <p:spPr/>
        <p:txBody>
          <a:bodyPr/>
          <a:lstStyle/>
          <a:p>
            <a:r>
              <a:rPr lang="en-US" b="1" dirty="0"/>
              <a:t>Vulnerabilities</a:t>
            </a:r>
            <a:r>
              <a:rPr lang="en-US" dirty="0"/>
              <a:t> are the gaps or weaknesses in a system that make threats possible and tempt threat actors to exploit them.</a:t>
            </a:r>
          </a:p>
          <a:p>
            <a:endParaRPr lang="en-US" dirty="0"/>
          </a:p>
          <a:p>
            <a:pPr marL="88900" indent="0">
              <a:buNone/>
            </a:pPr>
            <a:r>
              <a:rPr lang="en-US" dirty="0"/>
              <a:t>Types of vulnerabilities in network security:</a:t>
            </a:r>
          </a:p>
          <a:p>
            <a:pPr marL="88900" indent="0">
              <a:buNone/>
            </a:pPr>
            <a:endParaRPr lang="en-US" dirty="0"/>
          </a:p>
          <a:p>
            <a:r>
              <a:rPr lang="en-IN" dirty="0"/>
              <a:t>SQL injections</a:t>
            </a:r>
          </a:p>
          <a:p>
            <a:r>
              <a:rPr lang="en-IN" dirty="0"/>
              <a:t>Server misconfigurations</a:t>
            </a:r>
          </a:p>
          <a:p>
            <a:r>
              <a:rPr lang="en-US" dirty="0"/>
              <a:t>Cross-site scripting, and Transmitting sensitive data in a non- encrypted plain text format.</a:t>
            </a:r>
          </a:p>
          <a:p>
            <a:pPr marL="88900" indent="0">
              <a:buNone/>
            </a:pPr>
            <a:endParaRPr lang="en-IN" dirty="0"/>
          </a:p>
        </p:txBody>
      </p:sp>
    </p:spTree>
    <p:extLst>
      <p:ext uri="{BB962C8B-B14F-4D97-AF65-F5344CB8AC3E}">
        <p14:creationId xmlns:p14="http://schemas.microsoft.com/office/powerpoint/2010/main" val="2898966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CD7E-1408-A5D5-F4E7-2E9B04AAE3E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3C58316-9D8C-1B40-820B-37AB64648DB6}"/>
              </a:ext>
            </a:extLst>
          </p:cNvPr>
          <p:cNvSpPr>
            <a:spLocks noGrp="1"/>
          </p:cNvSpPr>
          <p:nvPr>
            <p:ph type="body" idx="1"/>
          </p:nvPr>
        </p:nvSpPr>
        <p:spPr/>
        <p:txBody>
          <a:bodyPr/>
          <a:lstStyle/>
          <a:p>
            <a:endParaRPr lang="en-IN"/>
          </a:p>
        </p:txBody>
      </p:sp>
      <p:pic>
        <p:nvPicPr>
          <p:cNvPr id="6146" name="Picture 2" descr="What Is a Security Vulnerability? Definition, Types, and Best Practices for  Prevention - Spiceworks">
            <a:extLst>
              <a:ext uri="{FF2B5EF4-FFF2-40B4-BE49-F238E27FC236}">
                <a16:creationId xmlns:a16="http://schemas.microsoft.com/office/drawing/2014/main" id="{71C39192-75CE-7B77-1282-52920D1BA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32" y="975117"/>
            <a:ext cx="8098135" cy="480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316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8AB-8F13-ED8F-6BE7-B4E132C7988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24AA9B3-9278-63FE-9DB2-4F67BED0DA45}"/>
              </a:ext>
            </a:extLst>
          </p:cNvPr>
          <p:cNvSpPr>
            <a:spLocks noGrp="1"/>
          </p:cNvSpPr>
          <p:nvPr>
            <p:ph type="body" idx="1"/>
          </p:nvPr>
        </p:nvSpPr>
        <p:spPr/>
        <p:txBody>
          <a:bodyPr/>
          <a:lstStyle/>
          <a:p>
            <a:r>
              <a:rPr lang="en-US" b="1" dirty="0"/>
              <a:t>Cyber threats </a:t>
            </a:r>
            <a:r>
              <a:rPr lang="en-US" dirty="0"/>
              <a:t>are security incidents or circumstances with the potential to have a negative outcome for your network or other data management systems.</a:t>
            </a:r>
          </a:p>
          <a:p>
            <a:endParaRPr lang="en-US" dirty="0"/>
          </a:p>
          <a:p>
            <a:pPr marL="88900" indent="0">
              <a:buNone/>
            </a:pPr>
            <a:r>
              <a:rPr lang="en-US" dirty="0"/>
              <a:t>Examples:</a:t>
            </a:r>
          </a:p>
          <a:p>
            <a:pPr marL="88900" indent="0">
              <a:buNone/>
            </a:pPr>
            <a:endParaRPr lang="en-US" dirty="0"/>
          </a:p>
          <a:p>
            <a:r>
              <a:rPr lang="en-US" b="1" dirty="0"/>
              <a:t>Phishing attacks </a:t>
            </a:r>
            <a:r>
              <a:rPr lang="en-US" dirty="0"/>
              <a:t>that result in the installation of malware that infects your data, failure of a staff member to follow data protection protocols that cause a data breach, or even a tornado that takes down your company’s data headquarters, disrupting access. Vulnerabilities is not risk without a threat exploiting it. Threat is not a risk without a vulnerability to be exploited.</a:t>
            </a:r>
            <a:endParaRPr lang="en-IN" dirty="0"/>
          </a:p>
        </p:txBody>
      </p:sp>
    </p:spTree>
    <p:extLst>
      <p:ext uri="{BB962C8B-B14F-4D97-AF65-F5344CB8AC3E}">
        <p14:creationId xmlns:p14="http://schemas.microsoft.com/office/powerpoint/2010/main" val="2912746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DFB1-B817-524B-874E-68A893D35BD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0DC0A08-7105-5B70-BF84-8DBF14F6D519}"/>
              </a:ext>
            </a:extLst>
          </p:cNvPr>
          <p:cNvSpPr>
            <a:spLocks noGrp="1"/>
          </p:cNvSpPr>
          <p:nvPr>
            <p:ph type="body" idx="1"/>
          </p:nvPr>
        </p:nvSpPr>
        <p:spPr/>
        <p:txBody>
          <a:bodyPr/>
          <a:lstStyle/>
          <a:p>
            <a:endParaRPr lang="en-IN"/>
          </a:p>
        </p:txBody>
      </p:sp>
      <p:pic>
        <p:nvPicPr>
          <p:cNvPr id="7170" name="Picture 2" descr="What is phishing, how does it work and how to protect yourself - Esferize">
            <a:extLst>
              <a:ext uri="{FF2B5EF4-FFF2-40B4-BE49-F238E27FC236}">
                <a16:creationId xmlns:a16="http://schemas.microsoft.com/office/drawing/2014/main" id="{FC2FCB82-9CC9-9967-0120-B2316C955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765" y="766167"/>
            <a:ext cx="7314469" cy="5501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67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2008-FFE8-8813-57FD-BA4D460A4CE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80476BC-BBF8-9689-807D-02ACCB8486F7}"/>
              </a:ext>
            </a:extLst>
          </p:cNvPr>
          <p:cNvSpPr>
            <a:spLocks noGrp="1"/>
          </p:cNvSpPr>
          <p:nvPr>
            <p:ph type="body" idx="1"/>
          </p:nvPr>
        </p:nvSpPr>
        <p:spPr/>
        <p:txBody>
          <a:bodyPr/>
          <a:lstStyle/>
          <a:p>
            <a:endParaRPr lang="en-IN"/>
          </a:p>
        </p:txBody>
      </p:sp>
      <p:pic>
        <p:nvPicPr>
          <p:cNvPr id="9218" name="Picture 2" descr="6 Common Phishing Attacks and How to Protect Against Them">
            <a:extLst>
              <a:ext uri="{FF2B5EF4-FFF2-40B4-BE49-F238E27FC236}">
                <a16:creationId xmlns:a16="http://schemas.microsoft.com/office/drawing/2014/main" id="{C4857F5C-EA98-DFE5-CD50-9F4B86695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85874"/>
            <a:ext cx="7869630" cy="4426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75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E5BA-EED8-E6C8-0464-24BFC389A865}"/>
              </a:ext>
            </a:extLst>
          </p:cNvPr>
          <p:cNvSpPr>
            <a:spLocks noGrp="1"/>
          </p:cNvSpPr>
          <p:nvPr>
            <p:ph type="title"/>
          </p:nvPr>
        </p:nvSpPr>
        <p:spPr>
          <a:xfrm>
            <a:off x="233042" y="1360283"/>
            <a:ext cx="8520600" cy="763500"/>
          </a:xfrm>
        </p:spPr>
        <p:txBody>
          <a:bodyPr/>
          <a:lstStyle/>
          <a:p>
            <a:pPr algn="ctr"/>
            <a:r>
              <a:rPr lang="en-IN" dirty="0"/>
              <a:t>Pre-requisites</a:t>
            </a:r>
          </a:p>
        </p:txBody>
      </p:sp>
      <p:pic>
        <p:nvPicPr>
          <p:cNvPr id="2050" name="Picture 2" descr="Requirements - Free business icons">
            <a:extLst>
              <a:ext uri="{FF2B5EF4-FFF2-40B4-BE49-F238E27FC236}">
                <a16:creationId xmlns:a16="http://schemas.microsoft.com/office/drawing/2014/main" id="{0F7230F9-4E3E-5CE8-5C95-8101F56AB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987" y="2054942"/>
            <a:ext cx="5326626" cy="3959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567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BCFD7-6560-CF73-5727-C9DF15CD4CD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8333597-1615-E650-6898-CCA5F8E97DDD}"/>
              </a:ext>
            </a:extLst>
          </p:cNvPr>
          <p:cNvSpPr>
            <a:spLocks noGrp="1"/>
          </p:cNvSpPr>
          <p:nvPr>
            <p:ph type="body" idx="1"/>
          </p:nvPr>
        </p:nvSpPr>
        <p:spPr/>
        <p:txBody>
          <a:bodyPr/>
          <a:lstStyle/>
          <a:p>
            <a:endParaRPr lang="en-IN"/>
          </a:p>
        </p:txBody>
      </p:sp>
      <p:pic>
        <p:nvPicPr>
          <p:cNvPr id="10242" name="Picture 2" descr="Deceptive Factfile">
            <a:extLst>
              <a:ext uri="{FF2B5EF4-FFF2-40B4-BE49-F238E27FC236}">
                <a16:creationId xmlns:a16="http://schemas.microsoft.com/office/drawing/2014/main" id="{4B1B4EF7-46BA-2133-D3DF-53D1561ED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81" y="1667490"/>
            <a:ext cx="7620000" cy="379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127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9921-5560-D478-83E9-D7A9F844BB5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AAFAD92-7531-6297-EEDD-C513D7593C51}"/>
              </a:ext>
            </a:extLst>
          </p:cNvPr>
          <p:cNvSpPr>
            <a:spLocks noGrp="1"/>
          </p:cNvSpPr>
          <p:nvPr>
            <p:ph type="body" idx="1"/>
          </p:nvPr>
        </p:nvSpPr>
        <p:spPr/>
        <p:txBody>
          <a:bodyPr/>
          <a:lstStyle/>
          <a:p>
            <a:endParaRPr lang="en-IN"/>
          </a:p>
        </p:txBody>
      </p:sp>
      <p:pic>
        <p:nvPicPr>
          <p:cNvPr id="11266" name="Picture 2" descr="Spearphishing Factfile">
            <a:extLst>
              <a:ext uri="{FF2B5EF4-FFF2-40B4-BE49-F238E27FC236}">
                <a16:creationId xmlns:a16="http://schemas.microsoft.com/office/drawing/2014/main" id="{92CC9848-A0D7-CC2C-88BE-BDC2AD403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52625"/>
            <a:ext cx="7620000" cy="413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177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9A21-8DF5-0D07-8F7C-ACE7A984D69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8FF14B0-9370-7317-4677-3C8692A750A7}"/>
              </a:ext>
            </a:extLst>
          </p:cNvPr>
          <p:cNvSpPr>
            <a:spLocks noGrp="1"/>
          </p:cNvSpPr>
          <p:nvPr>
            <p:ph type="body" idx="1"/>
          </p:nvPr>
        </p:nvSpPr>
        <p:spPr/>
        <p:txBody>
          <a:bodyPr/>
          <a:lstStyle/>
          <a:p>
            <a:endParaRPr lang="en-IN"/>
          </a:p>
        </p:txBody>
      </p:sp>
      <p:pic>
        <p:nvPicPr>
          <p:cNvPr id="12290" name="Picture 2" descr="Whaling CEO Factfile">
            <a:extLst>
              <a:ext uri="{FF2B5EF4-FFF2-40B4-BE49-F238E27FC236}">
                <a16:creationId xmlns:a16="http://schemas.microsoft.com/office/drawing/2014/main" id="{52BFA2EF-514B-1839-4CFF-C17CB4448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52625"/>
            <a:ext cx="7620000" cy="413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75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4A9D-A077-C796-912A-65096346586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678DEBD-E81D-65E5-AE5F-074720E61B44}"/>
              </a:ext>
            </a:extLst>
          </p:cNvPr>
          <p:cNvSpPr>
            <a:spLocks noGrp="1"/>
          </p:cNvSpPr>
          <p:nvPr>
            <p:ph type="body" idx="1"/>
          </p:nvPr>
        </p:nvSpPr>
        <p:spPr/>
        <p:txBody>
          <a:bodyPr/>
          <a:lstStyle/>
          <a:p>
            <a:endParaRPr lang="en-IN"/>
          </a:p>
        </p:txBody>
      </p:sp>
      <p:pic>
        <p:nvPicPr>
          <p:cNvPr id="13314" name="Picture 2" descr="Vishing Factfile">
            <a:extLst>
              <a:ext uri="{FF2B5EF4-FFF2-40B4-BE49-F238E27FC236}">
                <a16:creationId xmlns:a16="http://schemas.microsoft.com/office/drawing/2014/main" id="{7861C81C-F77C-BD76-594E-BD5C37C81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52624"/>
            <a:ext cx="7620000" cy="399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068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D484-1B40-8914-19FF-B2DF417D7B6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FD0985B-5DC4-8C9E-74BB-1CA46FD97C15}"/>
              </a:ext>
            </a:extLst>
          </p:cNvPr>
          <p:cNvSpPr>
            <a:spLocks noGrp="1"/>
          </p:cNvSpPr>
          <p:nvPr>
            <p:ph type="body" idx="1"/>
          </p:nvPr>
        </p:nvSpPr>
        <p:spPr/>
        <p:txBody>
          <a:bodyPr/>
          <a:lstStyle/>
          <a:p>
            <a:endParaRPr lang="en-IN"/>
          </a:p>
        </p:txBody>
      </p:sp>
      <p:pic>
        <p:nvPicPr>
          <p:cNvPr id="14338" name="Picture 2" descr="Smishing Factfile">
            <a:extLst>
              <a:ext uri="{FF2B5EF4-FFF2-40B4-BE49-F238E27FC236}">
                <a16:creationId xmlns:a16="http://schemas.microsoft.com/office/drawing/2014/main" id="{3CFD912D-2F1C-49D4-9550-6447A79B8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81" y="1536633"/>
            <a:ext cx="7620000" cy="363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676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24CD-B9CA-B68A-B9B8-527E792BD89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6815FEE-F79D-D285-AFBC-2241F78467EA}"/>
              </a:ext>
            </a:extLst>
          </p:cNvPr>
          <p:cNvSpPr>
            <a:spLocks noGrp="1"/>
          </p:cNvSpPr>
          <p:nvPr>
            <p:ph type="body" idx="1"/>
          </p:nvPr>
        </p:nvSpPr>
        <p:spPr/>
        <p:txBody>
          <a:bodyPr/>
          <a:lstStyle/>
          <a:p>
            <a:endParaRPr lang="en-IN"/>
          </a:p>
        </p:txBody>
      </p:sp>
      <p:pic>
        <p:nvPicPr>
          <p:cNvPr id="15362" name="Picture 2" descr="Pharming Factfile">
            <a:extLst>
              <a:ext uri="{FF2B5EF4-FFF2-40B4-BE49-F238E27FC236}">
                <a16:creationId xmlns:a16="http://schemas.microsoft.com/office/drawing/2014/main" id="{F7778EF5-A6DF-900E-4B15-BAD9B0C4A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60551"/>
            <a:ext cx="7620000" cy="3936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757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75DB2-552F-A98F-50B6-456AF6DB5FB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9417E18-6F26-B0FC-8B44-050B3B1D4BCC}"/>
              </a:ext>
            </a:extLst>
          </p:cNvPr>
          <p:cNvSpPr>
            <a:spLocks noGrp="1"/>
          </p:cNvSpPr>
          <p:nvPr>
            <p:ph type="body" idx="1"/>
          </p:nvPr>
        </p:nvSpPr>
        <p:spPr/>
        <p:txBody>
          <a:bodyPr/>
          <a:lstStyle/>
          <a:p>
            <a:endParaRPr lang="en-IN"/>
          </a:p>
        </p:txBody>
      </p:sp>
      <p:pic>
        <p:nvPicPr>
          <p:cNvPr id="8194" name="Picture 2" descr="What Is Phishing? Definition, Types, and Prevention Best Practices -  Spiceworks">
            <a:extLst>
              <a:ext uri="{FF2B5EF4-FFF2-40B4-BE49-F238E27FC236}">
                <a16:creationId xmlns:a16="http://schemas.microsoft.com/office/drawing/2014/main" id="{B08E6370-5DB5-6405-D8B8-3150086B8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51" y="1032179"/>
            <a:ext cx="8465573" cy="476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197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3F16-672F-B268-2062-EBCC20D62BE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FD86F7D-769B-7630-6DA1-C22147E84B16}"/>
              </a:ext>
            </a:extLst>
          </p:cNvPr>
          <p:cNvSpPr>
            <a:spLocks noGrp="1"/>
          </p:cNvSpPr>
          <p:nvPr>
            <p:ph type="body" idx="1"/>
          </p:nvPr>
        </p:nvSpPr>
        <p:spPr/>
        <p:txBody>
          <a:bodyPr/>
          <a:lstStyle/>
          <a:p>
            <a:pPr marL="88900" indent="0">
              <a:buNone/>
            </a:pPr>
            <a:r>
              <a:rPr lang="en-US" dirty="0"/>
              <a:t>Internet Governance – Challenges and Constraints</a:t>
            </a:r>
          </a:p>
          <a:p>
            <a:endParaRPr lang="en-US" dirty="0"/>
          </a:p>
          <a:p>
            <a:r>
              <a:rPr lang="en-US" dirty="0"/>
              <a:t>Internet Governance is defined as the development and application by Government. </a:t>
            </a:r>
          </a:p>
          <a:p>
            <a:r>
              <a:rPr lang="en-US" dirty="0"/>
              <a:t>The private sector and civil sector in their respective roles of shared principles, norms, rules, decision making procedures and programs that shape the evolution and use of the Internet.</a:t>
            </a:r>
            <a:endParaRPr lang="en-IN" dirty="0"/>
          </a:p>
        </p:txBody>
      </p:sp>
    </p:spTree>
    <p:extLst>
      <p:ext uri="{BB962C8B-B14F-4D97-AF65-F5344CB8AC3E}">
        <p14:creationId xmlns:p14="http://schemas.microsoft.com/office/powerpoint/2010/main" val="3595227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BBFB-2043-308D-E628-F1BBC2C5284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C89B27D-CC22-B00B-F5EA-30CC03F99A06}"/>
              </a:ext>
            </a:extLst>
          </p:cNvPr>
          <p:cNvSpPr>
            <a:spLocks noGrp="1"/>
          </p:cNvSpPr>
          <p:nvPr>
            <p:ph type="body" idx="1"/>
          </p:nvPr>
        </p:nvSpPr>
        <p:spPr/>
        <p:txBody>
          <a:bodyPr/>
          <a:lstStyle/>
          <a:p>
            <a:pPr marL="88900" indent="0">
              <a:buNone/>
            </a:pPr>
            <a:r>
              <a:rPr lang="en-IN" dirty="0"/>
              <a:t>Internet Governance Actors:</a:t>
            </a:r>
          </a:p>
          <a:p>
            <a:pPr marL="88900" indent="0">
              <a:buNone/>
            </a:pPr>
            <a:endParaRPr lang="en-IN" dirty="0"/>
          </a:p>
          <a:p>
            <a:pPr marL="88900" indent="0">
              <a:buNone/>
            </a:pPr>
            <a:r>
              <a:rPr lang="en-US" dirty="0"/>
              <a:t>According to the definition, there is no single organization in charge of the Internet but various stakeholders – Governments, Inter Governmental Organizations, the private sector, the technical community and Civil Society share roles and responsibilities in shaping the evolution and use of this network.</a:t>
            </a:r>
          </a:p>
          <a:p>
            <a:pPr marL="88900" indent="0">
              <a:buNone/>
            </a:pPr>
            <a:endParaRPr lang="en-US" dirty="0"/>
          </a:p>
          <a:p>
            <a:pPr marL="88900" indent="0">
              <a:buNone/>
            </a:pPr>
            <a:r>
              <a:rPr lang="en-US" dirty="0"/>
              <a:t>There are multiple actors which are involved in one way or another in the governance of Internet.</a:t>
            </a:r>
          </a:p>
          <a:p>
            <a:pPr marL="88900" indent="0">
              <a:buNone/>
            </a:pPr>
            <a:r>
              <a:rPr lang="en-US" dirty="0"/>
              <a:t>1. Internet Corporation for Assigned Names and Numbers (ICANN)</a:t>
            </a:r>
          </a:p>
          <a:p>
            <a:pPr marL="88900" indent="0">
              <a:buNone/>
            </a:pPr>
            <a:r>
              <a:rPr lang="en-US" dirty="0"/>
              <a:t>2. Internet Engineering Task Force (IETF)</a:t>
            </a:r>
          </a:p>
          <a:p>
            <a:pPr marL="88900" indent="0">
              <a:buNone/>
            </a:pPr>
            <a:r>
              <a:rPr lang="en-US" dirty="0"/>
              <a:t>3. International Telecommunication Union (ITU)</a:t>
            </a:r>
          </a:p>
          <a:p>
            <a:pPr marL="88900" indent="0">
              <a:buNone/>
            </a:pPr>
            <a:r>
              <a:rPr lang="en-US" dirty="0"/>
              <a:t>4. World Intellectual Property Organization (WIPO)</a:t>
            </a:r>
          </a:p>
          <a:p>
            <a:pPr marL="88900" indent="0">
              <a:buNone/>
            </a:pPr>
            <a:r>
              <a:rPr lang="en-US" dirty="0"/>
              <a:t>5. Internet Governance Forum (IGF)</a:t>
            </a:r>
            <a:endParaRPr lang="en-IN" dirty="0"/>
          </a:p>
        </p:txBody>
      </p:sp>
    </p:spTree>
    <p:extLst>
      <p:ext uri="{BB962C8B-B14F-4D97-AF65-F5344CB8AC3E}">
        <p14:creationId xmlns:p14="http://schemas.microsoft.com/office/powerpoint/2010/main" val="70247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6081-341C-F047-7F46-6F9C2EA609C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264CF4C-2909-B874-AC9E-02F02AD582E9}"/>
              </a:ext>
            </a:extLst>
          </p:cNvPr>
          <p:cNvSpPr>
            <a:spLocks noGrp="1"/>
          </p:cNvSpPr>
          <p:nvPr>
            <p:ph type="body" idx="1"/>
          </p:nvPr>
        </p:nvSpPr>
        <p:spPr/>
        <p:txBody>
          <a:bodyPr/>
          <a:lstStyle/>
          <a:p>
            <a:pPr marL="88900" indent="0">
              <a:buNone/>
            </a:pPr>
            <a:r>
              <a:rPr lang="en-US" dirty="0"/>
              <a:t>Computer Criminals:</a:t>
            </a:r>
          </a:p>
          <a:p>
            <a:r>
              <a:rPr lang="en-US" dirty="0"/>
              <a:t>Computer crimes have quickly become one of the fastest rising forms of modern crime. According to cyber experts, approx., 1 million potential cyber-attacks are attempted per day.</a:t>
            </a:r>
          </a:p>
          <a:p>
            <a:pPr marL="88900" indent="0">
              <a:buNone/>
            </a:pPr>
            <a:endParaRPr lang="en-US" dirty="0"/>
          </a:p>
          <a:p>
            <a:pPr marL="88900" indent="0">
              <a:buNone/>
            </a:pPr>
            <a:r>
              <a:rPr lang="en-US" dirty="0"/>
              <a:t>Types of Cyber Criminals:</a:t>
            </a:r>
          </a:p>
          <a:p>
            <a:endParaRPr lang="en-US" dirty="0"/>
          </a:p>
          <a:p>
            <a:r>
              <a:rPr lang="en-US" dirty="0"/>
              <a:t>Cyber criminals are also known as hackers. Hackers are extremely difficult to identify on both individual and group level, due to their various security measures.</a:t>
            </a:r>
            <a:endParaRPr lang="en-IN" dirty="0"/>
          </a:p>
        </p:txBody>
      </p:sp>
    </p:spTree>
    <p:extLst>
      <p:ext uri="{BB962C8B-B14F-4D97-AF65-F5344CB8AC3E}">
        <p14:creationId xmlns:p14="http://schemas.microsoft.com/office/powerpoint/2010/main" val="98513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E13A-C2C9-AC56-755B-4C7CD7F878B1}"/>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5BCC9896-3849-CA53-9625-D866B49FE21D}"/>
              </a:ext>
            </a:extLst>
          </p:cNvPr>
          <p:cNvSpPr>
            <a:spLocks noGrp="1"/>
          </p:cNvSpPr>
          <p:nvPr>
            <p:ph type="body" idx="1"/>
          </p:nvPr>
        </p:nvSpPr>
        <p:spPr/>
        <p:txBody>
          <a:bodyPr/>
          <a:lstStyle/>
          <a:p>
            <a:r>
              <a:rPr lang="en-IN" dirty="0"/>
              <a:t>Computer Fundamental – I/O, Process </a:t>
            </a:r>
            <a:r>
              <a:rPr lang="en-IN" dirty="0" err="1"/>
              <a:t>mgmt</a:t>
            </a:r>
            <a:r>
              <a:rPr lang="en-IN" dirty="0"/>
              <a:t>, Memory mgmt., Windows and Linux Platform</a:t>
            </a:r>
          </a:p>
          <a:p>
            <a:endParaRPr lang="en-IN" dirty="0"/>
          </a:p>
          <a:p>
            <a:r>
              <a:rPr lang="en-IN" dirty="0"/>
              <a:t>Computer Network – 90% of hacking based on network</a:t>
            </a:r>
          </a:p>
          <a:p>
            <a:endParaRPr lang="en-IN" dirty="0"/>
          </a:p>
          <a:p>
            <a:r>
              <a:rPr lang="en-IN" dirty="0"/>
              <a:t>Linux and Shell Programming</a:t>
            </a:r>
          </a:p>
          <a:p>
            <a:endParaRPr lang="en-IN" dirty="0"/>
          </a:p>
          <a:p>
            <a:r>
              <a:rPr lang="en-IN" dirty="0"/>
              <a:t>Programming</a:t>
            </a:r>
          </a:p>
        </p:txBody>
      </p:sp>
    </p:spTree>
    <p:extLst>
      <p:ext uri="{BB962C8B-B14F-4D97-AF65-F5344CB8AC3E}">
        <p14:creationId xmlns:p14="http://schemas.microsoft.com/office/powerpoint/2010/main" val="887460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46D9-BC09-90BC-CF42-54EB9023C1E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61CF182-70D5-EDE1-683D-1B4118FB8C18}"/>
              </a:ext>
            </a:extLst>
          </p:cNvPr>
          <p:cNvSpPr>
            <a:spLocks noGrp="1"/>
          </p:cNvSpPr>
          <p:nvPr>
            <p:ph type="body" idx="1"/>
          </p:nvPr>
        </p:nvSpPr>
        <p:spPr/>
        <p:txBody>
          <a:bodyPr/>
          <a:lstStyle/>
          <a:p>
            <a:pPr marL="88900" indent="0">
              <a:buNone/>
            </a:pPr>
            <a:r>
              <a:rPr lang="en-US" b="1" dirty="0"/>
              <a:t>Identity Thieves:</a:t>
            </a:r>
          </a:p>
          <a:p>
            <a:r>
              <a:rPr lang="en-US" dirty="0"/>
              <a:t>Identity thieves are cyber criminals who try to gain access to their victim’s personal information. They use their information to make financial transaction while impersonating their victims. Identity theft is one of the oldest cybercrime.</a:t>
            </a:r>
          </a:p>
          <a:p>
            <a:endParaRPr lang="en-US" dirty="0"/>
          </a:p>
          <a:p>
            <a:pPr marL="88900" indent="0">
              <a:buNone/>
            </a:pPr>
            <a:r>
              <a:rPr lang="en-US" b="1" dirty="0"/>
              <a:t>Internet Stalkers:</a:t>
            </a:r>
          </a:p>
          <a:p>
            <a:r>
              <a:rPr lang="en-US" dirty="0"/>
              <a:t>Internet Stalkers are individuals who maliciously monitor the online activity of their victims to acquire personal information.</a:t>
            </a:r>
          </a:p>
          <a:p>
            <a:r>
              <a:rPr lang="en-US" dirty="0"/>
              <a:t>This form of cybercrime is conducted through the use of social networking platforms and malware, which are able to track an individual’s computer activity with very little detection.</a:t>
            </a:r>
          </a:p>
          <a:p>
            <a:r>
              <a:rPr lang="en-US" dirty="0"/>
              <a:t>Businesses should be aware of Internet Stalkers.</a:t>
            </a:r>
            <a:endParaRPr lang="en-IN" dirty="0"/>
          </a:p>
        </p:txBody>
      </p:sp>
    </p:spTree>
    <p:extLst>
      <p:ext uri="{BB962C8B-B14F-4D97-AF65-F5344CB8AC3E}">
        <p14:creationId xmlns:p14="http://schemas.microsoft.com/office/powerpoint/2010/main" val="1317155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5706-C425-72A6-B03A-C45658B3CEE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D146725-5FC8-4D10-8A8D-430076096F29}"/>
              </a:ext>
            </a:extLst>
          </p:cNvPr>
          <p:cNvSpPr>
            <a:spLocks noGrp="1"/>
          </p:cNvSpPr>
          <p:nvPr>
            <p:ph type="body" idx="1"/>
          </p:nvPr>
        </p:nvSpPr>
        <p:spPr/>
        <p:txBody>
          <a:bodyPr/>
          <a:lstStyle/>
          <a:p>
            <a:pPr marL="88900" indent="0">
              <a:buNone/>
            </a:pPr>
            <a:r>
              <a:rPr lang="en-US" b="1" dirty="0"/>
              <a:t>Phishing Scammers:</a:t>
            </a:r>
          </a:p>
          <a:p>
            <a:r>
              <a:rPr lang="en-US" dirty="0"/>
              <a:t>Phishing are cyber criminals who attempt to get hold of personal or sensitive information through victim’s computer.</a:t>
            </a:r>
          </a:p>
          <a:p>
            <a:endParaRPr lang="en-US" dirty="0"/>
          </a:p>
          <a:p>
            <a:r>
              <a:rPr lang="en-US" dirty="0"/>
              <a:t>This is often done via phishing websites that are designed to copycat small business, corporate or government websites.</a:t>
            </a:r>
          </a:p>
          <a:p>
            <a:endParaRPr lang="en-US" dirty="0"/>
          </a:p>
          <a:p>
            <a:r>
              <a:rPr lang="en-US" dirty="0"/>
              <a:t>Once such information is obtained, phishers either use the information themselves for identity fraud scams or sell it in the dark web.</a:t>
            </a:r>
            <a:endParaRPr lang="en-IN" dirty="0"/>
          </a:p>
        </p:txBody>
      </p:sp>
    </p:spTree>
    <p:extLst>
      <p:ext uri="{BB962C8B-B14F-4D97-AF65-F5344CB8AC3E}">
        <p14:creationId xmlns:p14="http://schemas.microsoft.com/office/powerpoint/2010/main" val="1782164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D2D0-1BBD-67C3-1592-4BF0DA32B1E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AFCB8F1-F937-320B-E45E-0FDD47BB17C8}"/>
              </a:ext>
            </a:extLst>
          </p:cNvPr>
          <p:cNvSpPr>
            <a:spLocks noGrp="1"/>
          </p:cNvSpPr>
          <p:nvPr>
            <p:ph type="body" idx="1"/>
          </p:nvPr>
        </p:nvSpPr>
        <p:spPr/>
        <p:txBody>
          <a:bodyPr/>
          <a:lstStyle/>
          <a:p>
            <a:pPr marL="88900" indent="0">
              <a:buNone/>
            </a:pPr>
            <a:r>
              <a:rPr lang="en-US" dirty="0"/>
              <a:t>Cyber Terrorists:</a:t>
            </a:r>
          </a:p>
          <a:p>
            <a:r>
              <a:rPr lang="en-US" dirty="0"/>
              <a:t>Cyber Terrorism is a well-developed politically inspired cyber-attack in which the cyber criminal attempts to steal data or corrupt corporate or Government computer systems and networks resulting in harm to countries, business, organizations and even individuals.</a:t>
            </a:r>
          </a:p>
          <a:p>
            <a:endParaRPr lang="en-US" dirty="0"/>
          </a:p>
          <a:p>
            <a:r>
              <a:rPr lang="en-US" dirty="0"/>
              <a:t>The key difference between an act of cyber terrorism and a regular cyber-attack is that within an attack of cyber terrorism, hackers are politically motivated as opposed to just seeking financial gain.</a:t>
            </a:r>
            <a:endParaRPr lang="en-IN" dirty="0"/>
          </a:p>
        </p:txBody>
      </p:sp>
    </p:spTree>
    <p:extLst>
      <p:ext uri="{BB962C8B-B14F-4D97-AF65-F5344CB8AC3E}">
        <p14:creationId xmlns:p14="http://schemas.microsoft.com/office/powerpoint/2010/main" val="2372532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C0B7-3DF7-1DA8-C416-30B9794AA5C4}"/>
              </a:ext>
            </a:extLst>
          </p:cNvPr>
          <p:cNvSpPr>
            <a:spLocks noGrp="1"/>
          </p:cNvSpPr>
          <p:nvPr>
            <p:ph type="title"/>
          </p:nvPr>
        </p:nvSpPr>
        <p:spPr/>
        <p:txBody>
          <a:bodyPr/>
          <a:lstStyle/>
          <a:p>
            <a:r>
              <a:rPr lang="en-IN" dirty="0"/>
              <a:t>CIA Triad</a:t>
            </a:r>
          </a:p>
        </p:txBody>
      </p:sp>
      <p:sp>
        <p:nvSpPr>
          <p:cNvPr id="3" name="Text Placeholder 2">
            <a:extLst>
              <a:ext uri="{FF2B5EF4-FFF2-40B4-BE49-F238E27FC236}">
                <a16:creationId xmlns:a16="http://schemas.microsoft.com/office/drawing/2014/main" id="{64CE978C-8613-A638-7362-E9BA18BFDEBF}"/>
              </a:ext>
            </a:extLst>
          </p:cNvPr>
          <p:cNvSpPr>
            <a:spLocks noGrp="1"/>
          </p:cNvSpPr>
          <p:nvPr>
            <p:ph type="body" idx="1"/>
          </p:nvPr>
        </p:nvSpPr>
        <p:spPr/>
        <p:txBody>
          <a:bodyPr/>
          <a:lstStyle/>
          <a:p>
            <a:endParaRPr lang="en-IN"/>
          </a:p>
        </p:txBody>
      </p:sp>
      <p:pic>
        <p:nvPicPr>
          <p:cNvPr id="1026" name="Picture 2" descr="What Is the CIA Triad?">
            <a:extLst>
              <a:ext uri="{FF2B5EF4-FFF2-40B4-BE49-F238E27FC236}">
                <a16:creationId xmlns:a16="http://schemas.microsoft.com/office/drawing/2014/main" id="{C4F9B699-45B8-AB50-9681-5CEF4ACCD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452" y="1616199"/>
            <a:ext cx="5643102" cy="4210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41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426AC-C28C-5444-51A1-AEDB7A76DF81}"/>
              </a:ext>
            </a:extLst>
          </p:cNvPr>
          <p:cNvSpPr>
            <a:spLocks noGrp="1"/>
          </p:cNvSpPr>
          <p:nvPr>
            <p:ph type="title"/>
          </p:nvPr>
        </p:nvSpPr>
        <p:spPr/>
        <p:txBody>
          <a:bodyPr/>
          <a:lstStyle/>
          <a:p>
            <a:r>
              <a:rPr lang="en-IN" dirty="0"/>
              <a:t>Confidentiality</a:t>
            </a:r>
          </a:p>
        </p:txBody>
      </p:sp>
      <p:sp>
        <p:nvSpPr>
          <p:cNvPr id="3" name="Text Placeholder 2">
            <a:extLst>
              <a:ext uri="{FF2B5EF4-FFF2-40B4-BE49-F238E27FC236}">
                <a16:creationId xmlns:a16="http://schemas.microsoft.com/office/drawing/2014/main" id="{B766F6D9-C759-F5AD-4836-0900F7AA697E}"/>
              </a:ext>
            </a:extLst>
          </p:cNvPr>
          <p:cNvSpPr>
            <a:spLocks noGrp="1"/>
          </p:cNvSpPr>
          <p:nvPr>
            <p:ph type="body" idx="1"/>
          </p:nvPr>
        </p:nvSpPr>
        <p:spPr/>
        <p:txBody>
          <a:bodyPr/>
          <a:lstStyle/>
          <a:p>
            <a:r>
              <a:rPr lang="en-US" dirty="0"/>
              <a:t>Protecting confidentiality is dependent on being able to define and enforce certain access levels for information. This process involves separating information into various collections that are organized by authorized user, who needs to access the information and how sensitive that information actually is - i.e. the amount of damage suffered if the confidentiality was breached.</a:t>
            </a:r>
          </a:p>
          <a:p>
            <a:pPr marL="88900" indent="0">
              <a:buNone/>
            </a:pPr>
            <a:r>
              <a:rPr lang="en-US" dirty="0"/>
              <a:t>Standard measures to establish confidentiality include: </a:t>
            </a:r>
          </a:p>
          <a:p>
            <a:pPr marL="88900" indent="0">
              <a:buNone/>
            </a:pPr>
            <a:endParaRPr lang="en-US" dirty="0"/>
          </a:p>
          <a:p>
            <a:r>
              <a:rPr lang="en-US" dirty="0"/>
              <a:t>Data Encryption</a:t>
            </a:r>
          </a:p>
          <a:p>
            <a:r>
              <a:rPr lang="en-US" dirty="0"/>
              <a:t>Two-factor authentication Biometric Verification </a:t>
            </a:r>
          </a:p>
          <a:p>
            <a:r>
              <a:rPr lang="en-US" dirty="0"/>
              <a:t>Security Tokens.</a:t>
            </a:r>
            <a:endParaRPr lang="en-IN" dirty="0"/>
          </a:p>
        </p:txBody>
      </p:sp>
    </p:spTree>
    <p:extLst>
      <p:ext uri="{BB962C8B-B14F-4D97-AF65-F5344CB8AC3E}">
        <p14:creationId xmlns:p14="http://schemas.microsoft.com/office/powerpoint/2010/main" val="788213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D381-1E63-E3C9-571C-FFC5330A9A9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CD81BBE-5A63-323F-5AC9-E7C68E1E1E5E}"/>
              </a:ext>
            </a:extLst>
          </p:cNvPr>
          <p:cNvSpPr>
            <a:spLocks noGrp="1"/>
          </p:cNvSpPr>
          <p:nvPr>
            <p:ph type="body" idx="1"/>
          </p:nvPr>
        </p:nvSpPr>
        <p:spPr/>
        <p:txBody>
          <a:bodyPr/>
          <a:lstStyle/>
          <a:p>
            <a:endParaRPr lang="en-IN"/>
          </a:p>
        </p:txBody>
      </p:sp>
      <p:pic>
        <p:nvPicPr>
          <p:cNvPr id="2050" name="Picture 2" descr="What is Two Factor Authentication | Pros and Cons of 2FA | Imperva">
            <a:extLst>
              <a:ext uri="{FF2B5EF4-FFF2-40B4-BE49-F238E27FC236}">
                <a16:creationId xmlns:a16="http://schemas.microsoft.com/office/drawing/2014/main" id="{3FCDDB80-CA82-67A7-C9ED-761C806AC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863827"/>
            <a:ext cx="78105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01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37AA-80C4-195D-D180-182F113587E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E29C33C-B099-6EC1-02DB-DE5323721A15}"/>
              </a:ext>
            </a:extLst>
          </p:cNvPr>
          <p:cNvSpPr>
            <a:spLocks noGrp="1"/>
          </p:cNvSpPr>
          <p:nvPr>
            <p:ph type="body" idx="1"/>
          </p:nvPr>
        </p:nvSpPr>
        <p:spPr/>
        <p:txBody>
          <a:bodyPr/>
          <a:lstStyle/>
          <a:p>
            <a:endParaRPr lang="en-IN"/>
          </a:p>
        </p:txBody>
      </p:sp>
      <p:pic>
        <p:nvPicPr>
          <p:cNvPr id="3074" name="Picture 2" descr="Nine Examples of Security Tokens in Web3">
            <a:extLst>
              <a:ext uri="{FF2B5EF4-FFF2-40B4-BE49-F238E27FC236}">
                <a16:creationId xmlns:a16="http://schemas.microsoft.com/office/drawing/2014/main" id="{E8592467-3EF8-029C-0114-BB9AB61B8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37" y="1536633"/>
            <a:ext cx="8387463" cy="355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872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DFEFF-C89E-58AD-F8A5-F276FD07DEE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8298B54-FE51-1967-AA79-7BDB37C89ECE}"/>
              </a:ext>
            </a:extLst>
          </p:cNvPr>
          <p:cNvSpPr>
            <a:spLocks noGrp="1"/>
          </p:cNvSpPr>
          <p:nvPr>
            <p:ph type="body" idx="1"/>
          </p:nvPr>
        </p:nvSpPr>
        <p:spPr/>
        <p:txBody>
          <a:bodyPr/>
          <a:lstStyle/>
          <a:p>
            <a:pPr marL="88900" indent="0">
              <a:buNone/>
            </a:pPr>
            <a:r>
              <a:rPr lang="en-US" dirty="0"/>
              <a:t>Integrity</a:t>
            </a:r>
          </a:p>
          <a:p>
            <a:r>
              <a:rPr lang="en-US" dirty="0"/>
              <a:t>This is an essential component of the CIA Triad and designed to protect data from deletion or modification from any unauthorized party, and it ensures that when an authorized person makes a change that should not have been made the damage can be reversed.</a:t>
            </a:r>
          </a:p>
          <a:p>
            <a:pPr marL="88900" indent="0">
              <a:buNone/>
            </a:pPr>
            <a:endParaRPr lang="en-US" dirty="0"/>
          </a:p>
          <a:p>
            <a:pPr marL="88900" indent="0">
              <a:buNone/>
            </a:pPr>
            <a:r>
              <a:rPr lang="en-US" dirty="0"/>
              <a:t>Standard measures to guarantee Integrity include: </a:t>
            </a:r>
          </a:p>
          <a:p>
            <a:r>
              <a:rPr lang="en-US" dirty="0"/>
              <a:t>Cryptography checksums</a:t>
            </a:r>
          </a:p>
          <a:p>
            <a:r>
              <a:rPr lang="en-US" dirty="0"/>
              <a:t>Using file permissions </a:t>
            </a:r>
          </a:p>
          <a:p>
            <a:r>
              <a:rPr lang="en-US" dirty="0"/>
              <a:t>Uninterrupted power supplies Data backups.</a:t>
            </a:r>
            <a:endParaRPr lang="en-IN" dirty="0"/>
          </a:p>
        </p:txBody>
      </p:sp>
    </p:spTree>
    <p:extLst>
      <p:ext uri="{BB962C8B-B14F-4D97-AF65-F5344CB8AC3E}">
        <p14:creationId xmlns:p14="http://schemas.microsoft.com/office/powerpoint/2010/main" val="3373215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96CEF-8D8B-AE0D-8DD4-20C7178236E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8677CE7-6C1B-022F-D845-AA486DEBED56}"/>
              </a:ext>
            </a:extLst>
          </p:cNvPr>
          <p:cNvSpPr>
            <a:spLocks noGrp="1"/>
          </p:cNvSpPr>
          <p:nvPr>
            <p:ph type="body" idx="1"/>
          </p:nvPr>
        </p:nvSpPr>
        <p:spPr/>
        <p:txBody>
          <a:bodyPr/>
          <a:lstStyle/>
          <a:p>
            <a:pPr marL="88900" indent="0">
              <a:buNone/>
            </a:pPr>
            <a:r>
              <a:rPr lang="en-US" dirty="0"/>
              <a:t>Availability</a:t>
            </a:r>
          </a:p>
          <a:p>
            <a:r>
              <a:rPr lang="en-US" dirty="0"/>
              <a:t>This is the final component of the CIA Triad and refers to the actual availability of your data. Authentication mechanisms, access channels and systems all have to work properly for the information they protect and ensure it's available when it is needed.</a:t>
            </a:r>
          </a:p>
          <a:p>
            <a:pPr marL="88900" indent="0">
              <a:buNone/>
            </a:pPr>
            <a:endParaRPr lang="en-US" dirty="0"/>
          </a:p>
          <a:p>
            <a:pPr marL="88900" indent="0">
              <a:buNone/>
            </a:pPr>
            <a:r>
              <a:rPr lang="en-US" dirty="0"/>
              <a:t>Standard measures to guarantee Availability include: </a:t>
            </a:r>
          </a:p>
          <a:p>
            <a:pPr marL="88900" indent="0">
              <a:buNone/>
            </a:pPr>
            <a:endParaRPr lang="en-US" dirty="0"/>
          </a:p>
          <a:p>
            <a:r>
              <a:rPr lang="en-US" dirty="0"/>
              <a:t>Backing up data to external drives</a:t>
            </a:r>
          </a:p>
          <a:p>
            <a:r>
              <a:rPr lang="en-US" dirty="0"/>
              <a:t>Implementing firewalls </a:t>
            </a:r>
          </a:p>
          <a:p>
            <a:r>
              <a:rPr lang="en-US" dirty="0"/>
              <a:t>Having backup power supplies </a:t>
            </a:r>
          </a:p>
          <a:p>
            <a:r>
              <a:rPr lang="en-US" dirty="0"/>
              <a:t>Data redundancy</a:t>
            </a:r>
            <a:endParaRPr lang="en-IN" dirty="0"/>
          </a:p>
        </p:txBody>
      </p:sp>
    </p:spTree>
    <p:extLst>
      <p:ext uri="{BB962C8B-B14F-4D97-AF65-F5344CB8AC3E}">
        <p14:creationId xmlns:p14="http://schemas.microsoft.com/office/powerpoint/2010/main" val="1265688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0F5D-E7DF-A6CB-DB76-B85E4700B72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190CCCB-5F00-CD04-652C-606A41B2D81D}"/>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E62A979B-3DEE-84E4-B3DD-AD4DAFB51618}"/>
              </a:ext>
            </a:extLst>
          </p:cNvPr>
          <p:cNvPicPr>
            <a:picLocks noChangeAspect="1"/>
          </p:cNvPicPr>
          <p:nvPr/>
        </p:nvPicPr>
        <p:blipFill>
          <a:blip r:embed="rId2"/>
          <a:stretch>
            <a:fillRect/>
          </a:stretch>
        </p:blipFill>
        <p:spPr>
          <a:xfrm>
            <a:off x="708998" y="1500493"/>
            <a:ext cx="7494038" cy="4591340"/>
          </a:xfrm>
          <a:prstGeom prst="rect">
            <a:avLst/>
          </a:prstGeom>
        </p:spPr>
      </p:pic>
    </p:spTree>
    <p:extLst>
      <p:ext uri="{BB962C8B-B14F-4D97-AF65-F5344CB8AC3E}">
        <p14:creationId xmlns:p14="http://schemas.microsoft.com/office/powerpoint/2010/main" val="2527006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CE39-8D2D-3202-409F-FDE963806166}"/>
              </a:ext>
            </a:extLst>
          </p:cNvPr>
          <p:cNvSpPr>
            <a:spLocks noGrp="1"/>
          </p:cNvSpPr>
          <p:nvPr>
            <p:ph type="title"/>
          </p:nvPr>
        </p:nvSpPr>
        <p:spPr/>
        <p:txBody>
          <a:bodyPr/>
          <a:lstStyle/>
          <a:p>
            <a:r>
              <a:rPr lang="en-IN" dirty="0"/>
              <a:t>Useful platform to know more about cyber security Practically</a:t>
            </a:r>
          </a:p>
        </p:txBody>
      </p:sp>
      <p:sp>
        <p:nvSpPr>
          <p:cNvPr id="3" name="Text Placeholder 2">
            <a:extLst>
              <a:ext uri="{FF2B5EF4-FFF2-40B4-BE49-F238E27FC236}">
                <a16:creationId xmlns:a16="http://schemas.microsoft.com/office/drawing/2014/main" id="{716FE9F0-A837-AC07-A77A-18B7DE3E67A3}"/>
              </a:ext>
            </a:extLst>
          </p:cNvPr>
          <p:cNvSpPr>
            <a:spLocks noGrp="1"/>
          </p:cNvSpPr>
          <p:nvPr>
            <p:ph type="body" idx="1"/>
          </p:nvPr>
        </p:nvSpPr>
        <p:spPr/>
        <p:txBody>
          <a:bodyPr/>
          <a:lstStyle/>
          <a:p>
            <a:endParaRPr lang="en-IN" dirty="0"/>
          </a:p>
          <a:p>
            <a:r>
              <a:rPr lang="en-IN" dirty="0"/>
              <a:t>OWSAP</a:t>
            </a:r>
          </a:p>
          <a:p>
            <a:endParaRPr lang="en-IN" dirty="0"/>
          </a:p>
          <a:p>
            <a:endParaRPr lang="en-IN" dirty="0"/>
          </a:p>
          <a:p>
            <a:endParaRPr lang="en-IN" dirty="0"/>
          </a:p>
          <a:p>
            <a:endParaRPr lang="en-IN" dirty="0"/>
          </a:p>
          <a:p>
            <a:r>
              <a:rPr lang="en-IN" dirty="0"/>
              <a:t>Web Security Academy</a:t>
            </a:r>
          </a:p>
        </p:txBody>
      </p:sp>
      <p:pic>
        <p:nvPicPr>
          <p:cNvPr id="3074" name="Picture 2" descr="OWASP, and why it matters for AppSec ...">
            <a:extLst>
              <a:ext uri="{FF2B5EF4-FFF2-40B4-BE49-F238E27FC236}">
                <a16:creationId xmlns:a16="http://schemas.microsoft.com/office/drawing/2014/main" id="{678BE407-0F39-DDEC-2841-899D698C3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736" y="1684542"/>
            <a:ext cx="360045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eb Security Academy on X: &quot;Level up ...">
            <a:extLst>
              <a:ext uri="{FF2B5EF4-FFF2-40B4-BE49-F238E27FC236}">
                <a16:creationId xmlns:a16="http://schemas.microsoft.com/office/drawing/2014/main" id="{1DE94C99-917E-379E-146F-B88EDE43A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141372" cy="207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926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CCFD-2696-963B-86DE-6B4F697D0A23}"/>
              </a:ext>
            </a:extLst>
          </p:cNvPr>
          <p:cNvSpPr>
            <a:spLocks noGrp="1"/>
          </p:cNvSpPr>
          <p:nvPr>
            <p:ph type="title"/>
          </p:nvPr>
        </p:nvSpPr>
        <p:spPr/>
        <p:txBody>
          <a:bodyPr/>
          <a:lstStyle/>
          <a:p>
            <a:r>
              <a:rPr lang="en-IN" dirty="0"/>
              <a:t>Assets and Threat</a:t>
            </a:r>
          </a:p>
        </p:txBody>
      </p:sp>
      <p:sp>
        <p:nvSpPr>
          <p:cNvPr id="3" name="Text Placeholder 2">
            <a:extLst>
              <a:ext uri="{FF2B5EF4-FFF2-40B4-BE49-F238E27FC236}">
                <a16:creationId xmlns:a16="http://schemas.microsoft.com/office/drawing/2014/main" id="{E5104939-9EA7-80DA-DC74-3B98FB12FFF8}"/>
              </a:ext>
            </a:extLst>
          </p:cNvPr>
          <p:cNvSpPr>
            <a:spLocks noGrp="1"/>
          </p:cNvSpPr>
          <p:nvPr>
            <p:ph type="body" idx="1"/>
          </p:nvPr>
        </p:nvSpPr>
        <p:spPr/>
        <p:txBody>
          <a:bodyPr/>
          <a:lstStyle/>
          <a:p>
            <a:r>
              <a:rPr lang="en-US" dirty="0"/>
              <a:t>An asset is any data, device or other component of an organization’s systems that is valuable – often because it contains sensitive data or can be used to access such information. </a:t>
            </a:r>
          </a:p>
          <a:p>
            <a:endParaRPr lang="en-US" dirty="0"/>
          </a:p>
          <a:p>
            <a:r>
              <a:rPr lang="en-US" dirty="0"/>
              <a:t>For example: An employee’s desktop computer, laptop or company phone would be considered an asset, as would applications on those devices. </a:t>
            </a:r>
          </a:p>
          <a:p>
            <a:endParaRPr lang="en-US" dirty="0"/>
          </a:p>
          <a:p>
            <a:r>
              <a:rPr lang="en-US" dirty="0"/>
              <a:t>Likewise, critical infrastructure, such as servers and support systems, are assets. An organization’s most common assets are information assets. These are things such as databases and physical files – i.e. the sensitive data that you store</a:t>
            </a:r>
            <a:endParaRPr lang="en-IN" dirty="0"/>
          </a:p>
        </p:txBody>
      </p:sp>
    </p:spTree>
    <p:extLst>
      <p:ext uri="{BB962C8B-B14F-4D97-AF65-F5344CB8AC3E}">
        <p14:creationId xmlns:p14="http://schemas.microsoft.com/office/powerpoint/2010/main" val="3503537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7BE7-6BA2-1DDD-1A88-EA426AFA7CC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36CC0EE-8360-40BC-F45E-5349EA9A7766}"/>
              </a:ext>
            </a:extLst>
          </p:cNvPr>
          <p:cNvSpPr>
            <a:spLocks noGrp="1"/>
          </p:cNvSpPr>
          <p:nvPr>
            <p:ph type="body" idx="1"/>
          </p:nvPr>
        </p:nvSpPr>
        <p:spPr/>
        <p:txBody>
          <a:bodyPr/>
          <a:lstStyle/>
          <a:p>
            <a:r>
              <a:rPr lang="en-US" dirty="0"/>
              <a:t>A threat is any incident that could negatively affect an asset – for example, if it’s lost, knocked offline or accessed by an unauthorized party.</a:t>
            </a:r>
          </a:p>
          <a:p>
            <a:endParaRPr lang="en-US" dirty="0"/>
          </a:p>
          <a:p>
            <a:r>
              <a:rPr lang="en-US" dirty="0"/>
              <a:t>Threats can be categorized as circumstances that compromise the confidentiality, integrity or availability of an asset, and can either be intentional or accidental.</a:t>
            </a:r>
          </a:p>
          <a:p>
            <a:endParaRPr lang="en-US" dirty="0"/>
          </a:p>
          <a:p>
            <a:r>
              <a:rPr lang="en-US" dirty="0"/>
              <a:t>Intentional threats include things such as criminal hacking or a malicious insider stealing information, whereas accidental threats generally involve employee error, a technical malfunction or an event that causes physical damage, such as a fire or natural disaster.</a:t>
            </a:r>
            <a:endParaRPr lang="en-IN" dirty="0"/>
          </a:p>
        </p:txBody>
      </p:sp>
    </p:spTree>
    <p:extLst>
      <p:ext uri="{BB962C8B-B14F-4D97-AF65-F5344CB8AC3E}">
        <p14:creationId xmlns:p14="http://schemas.microsoft.com/office/powerpoint/2010/main" val="2681725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032C-38D4-9C94-1C34-4F7E91622EF6}"/>
              </a:ext>
            </a:extLst>
          </p:cNvPr>
          <p:cNvSpPr>
            <a:spLocks noGrp="1"/>
          </p:cNvSpPr>
          <p:nvPr>
            <p:ph type="title"/>
          </p:nvPr>
        </p:nvSpPr>
        <p:spPr/>
        <p:txBody>
          <a:bodyPr/>
          <a:lstStyle/>
          <a:p>
            <a:r>
              <a:rPr lang="en-IN" dirty="0"/>
              <a:t>Motive of Attackers</a:t>
            </a:r>
          </a:p>
        </p:txBody>
      </p:sp>
      <p:sp>
        <p:nvSpPr>
          <p:cNvPr id="3" name="Text Placeholder 2">
            <a:extLst>
              <a:ext uri="{FF2B5EF4-FFF2-40B4-BE49-F238E27FC236}">
                <a16:creationId xmlns:a16="http://schemas.microsoft.com/office/drawing/2014/main" id="{719CCA9B-822D-E67B-C4F9-EA4459554C09}"/>
              </a:ext>
            </a:extLst>
          </p:cNvPr>
          <p:cNvSpPr>
            <a:spLocks noGrp="1"/>
          </p:cNvSpPr>
          <p:nvPr>
            <p:ph type="body" idx="1"/>
          </p:nvPr>
        </p:nvSpPr>
        <p:spPr/>
        <p:txBody>
          <a:bodyPr/>
          <a:lstStyle/>
          <a:p>
            <a:endParaRPr lang="en-IN"/>
          </a:p>
        </p:txBody>
      </p:sp>
      <p:pic>
        <p:nvPicPr>
          <p:cNvPr id="4098" name="Picture 2" descr="6 Motivations of Cyber Criminals">
            <a:extLst>
              <a:ext uri="{FF2B5EF4-FFF2-40B4-BE49-F238E27FC236}">
                <a16:creationId xmlns:a16="http://schemas.microsoft.com/office/drawing/2014/main" id="{33D72FD1-BD5C-C80A-857C-A73B16DCC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781" y="1162222"/>
            <a:ext cx="5434780" cy="504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429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2C21-C3ED-5D1B-20D3-D3008218F3E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09E09C1-4E98-8D1A-CE42-BB52C9559E83}"/>
              </a:ext>
            </a:extLst>
          </p:cNvPr>
          <p:cNvSpPr>
            <a:spLocks noGrp="1"/>
          </p:cNvSpPr>
          <p:nvPr>
            <p:ph type="body" idx="1"/>
          </p:nvPr>
        </p:nvSpPr>
        <p:spPr/>
        <p:txBody>
          <a:bodyPr/>
          <a:lstStyle/>
          <a:p>
            <a:pPr marL="88900" indent="0">
              <a:buNone/>
            </a:pPr>
            <a:r>
              <a:rPr lang="en-US" dirty="0"/>
              <a:t>Three types of actions:</a:t>
            </a:r>
          </a:p>
          <a:p>
            <a:endParaRPr lang="en-US" dirty="0"/>
          </a:p>
          <a:p>
            <a:pPr marL="88900" indent="0">
              <a:buNone/>
            </a:pPr>
            <a:r>
              <a:rPr lang="en-US" dirty="0" err="1"/>
              <a:t>i</a:t>
            </a:r>
            <a:r>
              <a:rPr lang="en-US" dirty="0"/>
              <a:t>) </a:t>
            </a:r>
            <a:r>
              <a:rPr lang="en-US" b="1" dirty="0"/>
              <a:t>inadvertent actions </a:t>
            </a:r>
            <a:r>
              <a:rPr lang="en-US" dirty="0"/>
              <a:t>(generally by insiders) that are taken without malicious or harmful intent;</a:t>
            </a:r>
          </a:p>
          <a:p>
            <a:pPr marL="88900" indent="0">
              <a:buNone/>
            </a:pPr>
            <a:endParaRPr lang="en-US" dirty="0"/>
          </a:p>
          <a:p>
            <a:pPr marL="88900" indent="0">
              <a:buNone/>
            </a:pPr>
            <a:r>
              <a:rPr lang="en-US" dirty="0"/>
              <a:t>ii) </a:t>
            </a:r>
            <a:r>
              <a:rPr lang="en-US" b="1" dirty="0"/>
              <a:t>deliberate actions </a:t>
            </a:r>
            <a:r>
              <a:rPr lang="en-US" dirty="0"/>
              <a:t>(by insiders or outsiders) that are taken intentionally and are meant to do harm; and</a:t>
            </a:r>
          </a:p>
          <a:p>
            <a:pPr marL="88900" indent="0">
              <a:buNone/>
            </a:pPr>
            <a:endParaRPr lang="en-US" dirty="0"/>
          </a:p>
          <a:p>
            <a:pPr marL="88900" indent="0">
              <a:buNone/>
            </a:pPr>
            <a:r>
              <a:rPr lang="en-US" dirty="0"/>
              <a:t>iii) </a:t>
            </a:r>
            <a:r>
              <a:rPr lang="en-US" b="1" dirty="0"/>
              <a:t>inaction</a:t>
            </a:r>
            <a:r>
              <a:rPr lang="en-US" dirty="0"/>
              <a:t> (generally by insiders), such as a failure to act in a given situation, either because of a lack of appropriate skills, knowledge, guidance, or availability of the Correct person to take action Of primary concern here are deliberate actions, of which there are three categories of motivation.</a:t>
            </a:r>
            <a:endParaRPr lang="en-IN" dirty="0"/>
          </a:p>
        </p:txBody>
      </p:sp>
    </p:spTree>
    <p:extLst>
      <p:ext uri="{BB962C8B-B14F-4D97-AF65-F5344CB8AC3E}">
        <p14:creationId xmlns:p14="http://schemas.microsoft.com/office/powerpoint/2010/main" val="2128371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0F944-F4BE-208A-BE20-D77E0826102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38404A1-5606-6C2D-69A5-A666CBA4294F}"/>
              </a:ext>
            </a:extLst>
          </p:cNvPr>
          <p:cNvSpPr>
            <a:spLocks noGrp="1"/>
          </p:cNvSpPr>
          <p:nvPr>
            <p:ph type="body" idx="1"/>
          </p:nvPr>
        </p:nvSpPr>
        <p:spPr/>
        <p:txBody>
          <a:bodyPr/>
          <a:lstStyle/>
          <a:p>
            <a:endParaRPr lang="en-IN"/>
          </a:p>
        </p:txBody>
      </p:sp>
      <p:pic>
        <p:nvPicPr>
          <p:cNvPr id="5122" name="Picture 2" descr="Motives Behind DDoS Attacks | SpringerLink">
            <a:extLst>
              <a:ext uri="{FF2B5EF4-FFF2-40B4-BE49-F238E27FC236}">
                <a16:creationId xmlns:a16="http://schemas.microsoft.com/office/drawing/2014/main" id="{19D3EC7B-CE69-6755-B104-09F62884A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50" y="1243627"/>
            <a:ext cx="6962700" cy="437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403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5BA66-03DE-0C90-2286-44F677FF6D8F}"/>
              </a:ext>
            </a:extLst>
          </p:cNvPr>
          <p:cNvSpPr>
            <a:spLocks noGrp="1"/>
          </p:cNvSpPr>
          <p:nvPr>
            <p:ph type="title"/>
          </p:nvPr>
        </p:nvSpPr>
        <p:spPr/>
        <p:txBody>
          <a:bodyPr/>
          <a:lstStyle/>
          <a:p>
            <a:r>
              <a:rPr lang="en-IN" dirty="0"/>
              <a:t>Types of Cyber Attacks</a:t>
            </a:r>
          </a:p>
        </p:txBody>
      </p:sp>
      <p:sp>
        <p:nvSpPr>
          <p:cNvPr id="3" name="Text Placeholder 2">
            <a:extLst>
              <a:ext uri="{FF2B5EF4-FFF2-40B4-BE49-F238E27FC236}">
                <a16:creationId xmlns:a16="http://schemas.microsoft.com/office/drawing/2014/main" id="{FA23DFE1-866B-FCA0-C379-4B295AAF76F0}"/>
              </a:ext>
            </a:extLst>
          </p:cNvPr>
          <p:cNvSpPr>
            <a:spLocks noGrp="1"/>
          </p:cNvSpPr>
          <p:nvPr>
            <p:ph type="body" idx="1"/>
          </p:nvPr>
        </p:nvSpPr>
        <p:spPr/>
        <p:txBody>
          <a:bodyPr/>
          <a:lstStyle/>
          <a:p>
            <a:r>
              <a:rPr lang="en-US" dirty="0"/>
              <a:t>A cyber-attack is an exploitation of computer systems and networks. It uses malicious code to alter computer code, logic or data and lead to cybercrimes, such as information and identity theft.</a:t>
            </a:r>
          </a:p>
          <a:p>
            <a:endParaRPr lang="en-US" dirty="0"/>
          </a:p>
          <a:p>
            <a:r>
              <a:rPr lang="en-US" dirty="0"/>
              <a:t>Cyber-attacks can be classified into the following categories:</a:t>
            </a:r>
          </a:p>
          <a:p>
            <a:endParaRPr lang="en-US" dirty="0"/>
          </a:p>
          <a:p>
            <a:endParaRPr lang="en-US" dirty="0"/>
          </a:p>
          <a:p>
            <a:pPr marL="88900" indent="0">
              <a:buNone/>
            </a:pPr>
            <a:r>
              <a:rPr lang="en-US" dirty="0"/>
              <a:t>1) Web-based attacks</a:t>
            </a:r>
          </a:p>
          <a:p>
            <a:pPr marL="88900" indent="0">
              <a:buNone/>
            </a:pPr>
            <a:r>
              <a:rPr lang="en-US" dirty="0"/>
              <a:t>2) System-based attacks</a:t>
            </a:r>
            <a:endParaRPr lang="en-IN" dirty="0"/>
          </a:p>
        </p:txBody>
      </p:sp>
    </p:spTree>
    <p:extLst>
      <p:ext uri="{BB962C8B-B14F-4D97-AF65-F5344CB8AC3E}">
        <p14:creationId xmlns:p14="http://schemas.microsoft.com/office/powerpoint/2010/main" val="895219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0DCA-000A-1EE8-07D5-477AC889D6DE}"/>
              </a:ext>
            </a:extLst>
          </p:cNvPr>
          <p:cNvSpPr>
            <a:spLocks noGrp="1"/>
          </p:cNvSpPr>
          <p:nvPr>
            <p:ph type="title"/>
          </p:nvPr>
        </p:nvSpPr>
        <p:spPr/>
        <p:txBody>
          <a:bodyPr/>
          <a:lstStyle/>
          <a:p>
            <a:r>
              <a:rPr lang="en-IN" dirty="0"/>
              <a:t>Web-based attacks</a:t>
            </a:r>
          </a:p>
        </p:txBody>
      </p:sp>
      <p:pic>
        <p:nvPicPr>
          <p:cNvPr id="5" name="Picture 4">
            <a:extLst>
              <a:ext uri="{FF2B5EF4-FFF2-40B4-BE49-F238E27FC236}">
                <a16:creationId xmlns:a16="http://schemas.microsoft.com/office/drawing/2014/main" id="{E0266988-E3E3-6E13-E251-86054E6EEB4C}"/>
              </a:ext>
            </a:extLst>
          </p:cNvPr>
          <p:cNvPicPr>
            <a:picLocks noChangeAspect="1"/>
          </p:cNvPicPr>
          <p:nvPr/>
        </p:nvPicPr>
        <p:blipFill>
          <a:blip r:embed="rId2"/>
          <a:stretch>
            <a:fillRect/>
          </a:stretch>
        </p:blipFill>
        <p:spPr>
          <a:xfrm>
            <a:off x="1445111" y="1170199"/>
            <a:ext cx="5771766" cy="4822401"/>
          </a:xfrm>
          <a:prstGeom prst="rect">
            <a:avLst/>
          </a:prstGeom>
        </p:spPr>
      </p:pic>
      <p:sp>
        <p:nvSpPr>
          <p:cNvPr id="4" name="AutoShape 2" descr="Types of Web-based Attacks. | Download Scientific Diagram">
            <a:extLst>
              <a:ext uri="{FF2B5EF4-FFF2-40B4-BE49-F238E27FC236}">
                <a16:creationId xmlns:a16="http://schemas.microsoft.com/office/drawing/2014/main" id="{BB831B3D-7E41-9EB7-459D-5D439766588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589919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37E65-5C48-2086-D7AF-D9DB2C129EE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DCF3C4A-3E35-1A07-B704-B3C29DDF7DC4}"/>
              </a:ext>
            </a:extLst>
          </p:cNvPr>
          <p:cNvSpPr>
            <a:spLocks noGrp="1"/>
          </p:cNvSpPr>
          <p:nvPr>
            <p:ph type="body" idx="1"/>
          </p:nvPr>
        </p:nvSpPr>
        <p:spPr/>
        <p:txBody>
          <a:bodyPr/>
          <a:lstStyle/>
          <a:p>
            <a:pPr marL="88900" indent="0">
              <a:buNone/>
            </a:pPr>
            <a:r>
              <a:rPr lang="en-US" dirty="0"/>
              <a:t>1. Injection attacks</a:t>
            </a:r>
          </a:p>
          <a:p>
            <a:r>
              <a:rPr lang="en-US" dirty="0"/>
              <a:t>It is the attack in which some data will be injected into a web application to manipulate the application and fetch the required information.</a:t>
            </a:r>
          </a:p>
          <a:p>
            <a:r>
              <a:rPr lang="en-US" dirty="0"/>
              <a:t>Example- SQL Injection, code Injection, log Injection, XML Injection etc.</a:t>
            </a:r>
          </a:p>
          <a:p>
            <a:endParaRPr lang="en-US" dirty="0"/>
          </a:p>
          <a:p>
            <a:pPr marL="88900" indent="0">
              <a:buNone/>
            </a:pPr>
            <a:r>
              <a:rPr lang="en-US" dirty="0"/>
              <a:t>2. DNS Spoofing</a:t>
            </a:r>
          </a:p>
          <a:p>
            <a:r>
              <a:rPr lang="en-US" dirty="0"/>
              <a:t>DNS Spoofing is a type of computer security hacking. Whereby a data is introduced into a DNS resolver's cache causing the name server to return an incorrect IP address, diverting traffic to the attackers computer or any other computer. </a:t>
            </a:r>
          </a:p>
          <a:p>
            <a:r>
              <a:rPr lang="en-US" dirty="0"/>
              <a:t>The DNS spoofing attacks can go on for a long period of time without being detected and can cause serious security issues.</a:t>
            </a:r>
            <a:endParaRPr lang="en-IN" dirty="0"/>
          </a:p>
        </p:txBody>
      </p:sp>
    </p:spTree>
    <p:extLst>
      <p:ext uri="{BB962C8B-B14F-4D97-AF65-F5344CB8AC3E}">
        <p14:creationId xmlns:p14="http://schemas.microsoft.com/office/powerpoint/2010/main" val="2533246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38C8D-DD33-2E09-617E-587446DE9B0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373B05A-1F53-F42F-1E10-C3DCB57B0180}"/>
              </a:ext>
            </a:extLst>
          </p:cNvPr>
          <p:cNvSpPr>
            <a:spLocks noGrp="1"/>
          </p:cNvSpPr>
          <p:nvPr>
            <p:ph type="body" idx="1"/>
          </p:nvPr>
        </p:nvSpPr>
        <p:spPr>
          <a:xfrm>
            <a:off x="2693802" y="3059894"/>
            <a:ext cx="6138497" cy="3031938"/>
          </a:xfrm>
        </p:spPr>
        <p:txBody>
          <a:bodyPr/>
          <a:lstStyle/>
          <a:p>
            <a:endParaRPr lang="en-IN" dirty="0"/>
          </a:p>
        </p:txBody>
      </p:sp>
      <p:pic>
        <p:nvPicPr>
          <p:cNvPr id="1028" name="Picture 4" descr="Popular Web Application Injection Attack Types">
            <a:extLst>
              <a:ext uri="{FF2B5EF4-FFF2-40B4-BE49-F238E27FC236}">
                <a16:creationId xmlns:a16="http://schemas.microsoft.com/office/drawing/2014/main" id="{4EFB67C2-48D1-81DC-1C40-74EBFAF2A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90" y="1518895"/>
            <a:ext cx="6587613" cy="430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78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E2C4-3D52-D7D3-C16F-C1671F813E7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9006B64-93EA-0D4B-F9AB-6D266ADA8BA0}"/>
              </a:ext>
            </a:extLst>
          </p:cNvPr>
          <p:cNvSpPr>
            <a:spLocks noGrp="1"/>
          </p:cNvSpPr>
          <p:nvPr>
            <p:ph type="body" idx="1"/>
          </p:nvPr>
        </p:nvSpPr>
        <p:spPr/>
        <p:txBody>
          <a:bodyPr/>
          <a:lstStyle/>
          <a:p>
            <a:endParaRPr lang="en-IN"/>
          </a:p>
        </p:txBody>
      </p:sp>
      <p:pic>
        <p:nvPicPr>
          <p:cNvPr id="1026" name="Picture 2" descr="SQL Injection Attacks — Web-based App Security, Part 4 | Spanning">
            <a:extLst>
              <a:ext uri="{FF2B5EF4-FFF2-40B4-BE49-F238E27FC236}">
                <a16:creationId xmlns:a16="http://schemas.microsoft.com/office/drawing/2014/main" id="{C06D9352-E8EB-423F-3C93-F57AA2226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514" y="1360755"/>
            <a:ext cx="6170971" cy="473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636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82CC-4391-6671-24C1-6A640556F89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E2F2997-ABA2-8476-09D4-47A0F3E46973}"/>
              </a:ext>
            </a:extLst>
          </p:cNvPr>
          <p:cNvSpPr>
            <a:spLocks noGrp="1"/>
          </p:cNvSpPr>
          <p:nvPr>
            <p:ph type="body" idx="1"/>
          </p:nvPr>
        </p:nvSpPr>
        <p:spPr>
          <a:xfrm>
            <a:off x="1100297" y="3702671"/>
            <a:ext cx="7338711" cy="3446018"/>
          </a:xfrm>
        </p:spPr>
        <p:txBody>
          <a:bodyPr/>
          <a:lstStyle/>
          <a:p>
            <a:endParaRPr lang="en-IN" dirty="0"/>
          </a:p>
          <a:p>
            <a:endParaRPr lang="en-IN" dirty="0"/>
          </a:p>
          <a:p>
            <a:endParaRPr lang="en-IN" dirty="0"/>
          </a:p>
          <a:p>
            <a:endParaRPr lang="en-IN" dirty="0"/>
          </a:p>
          <a:p>
            <a:endParaRPr lang="en-IN" dirty="0"/>
          </a:p>
          <a:p>
            <a:endParaRPr lang="en-IN" dirty="0"/>
          </a:p>
          <a:p>
            <a:endParaRPr lang="en-IN" dirty="0"/>
          </a:p>
        </p:txBody>
      </p:sp>
      <p:pic>
        <p:nvPicPr>
          <p:cNvPr id="5122" name="Picture 2" descr="OWASP Top 10:2021">
            <a:extLst>
              <a:ext uri="{FF2B5EF4-FFF2-40B4-BE49-F238E27FC236}">
                <a16:creationId xmlns:a16="http://schemas.microsoft.com/office/drawing/2014/main" id="{829B5569-1482-1BF6-5313-D68565512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901" y="797543"/>
            <a:ext cx="4807974" cy="20908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s New in OWASP API Top 10 2023? | Indusface Blog">
            <a:extLst>
              <a:ext uri="{FF2B5EF4-FFF2-40B4-BE49-F238E27FC236}">
                <a16:creationId xmlns:a16="http://schemas.microsoft.com/office/drawing/2014/main" id="{E8CC1BE1-7A22-F1F9-B9C5-CF1C4BF1E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68" y="2982832"/>
            <a:ext cx="7875639" cy="316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231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D2DB2-9EE5-B841-BEBA-92C3A656A34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E993CF3-9B39-E816-BD3B-0BB031B922E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9E75BA6-2A62-B441-933A-1875B4265BDD}"/>
              </a:ext>
            </a:extLst>
          </p:cNvPr>
          <p:cNvPicPr>
            <a:picLocks noChangeAspect="1"/>
          </p:cNvPicPr>
          <p:nvPr/>
        </p:nvPicPr>
        <p:blipFill>
          <a:blip r:embed="rId2"/>
          <a:stretch>
            <a:fillRect/>
          </a:stretch>
        </p:blipFill>
        <p:spPr>
          <a:xfrm>
            <a:off x="455990" y="862941"/>
            <a:ext cx="8055038" cy="5228891"/>
          </a:xfrm>
          <a:prstGeom prst="rect">
            <a:avLst/>
          </a:prstGeom>
        </p:spPr>
      </p:pic>
    </p:spTree>
    <p:extLst>
      <p:ext uri="{BB962C8B-B14F-4D97-AF65-F5344CB8AC3E}">
        <p14:creationId xmlns:p14="http://schemas.microsoft.com/office/powerpoint/2010/main" val="210252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8A4F-7014-A1BF-8969-C7078304A7F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45942D2-8EDC-87C8-0D2E-9E66E61DECD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ED2DCFF-FDAF-ABEB-AD0A-214521E0E483}"/>
              </a:ext>
            </a:extLst>
          </p:cNvPr>
          <p:cNvPicPr>
            <a:picLocks noChangeAspect="1"/>
          </p:cNvPicPr>
          <p:nvPr/>
        </p:nvPicPr>
        <p:blipFill>
          <a:blip r:embed="rId2"/>
          <a:stretch>
            <a:fillRect/>
          </a:stretch>
        </p:blipFill>
        <p:spPr>
          <a:xfrm>
            <a:off x="510188" y="1238059"/>
            <a:ext cx="8123624" cy="4853773"/>
          </a:xfrm>
          <a:prstGeom prst="rect">
            <a:avLst/>
          </a:prstGeom>
        </p:spPr>
      </p:pic>
    </p:spTree>
    <p:extLst>
      <p:ext uri="{BB962C8B-B14F-4D97-AF65-F5344CB8AC3E}">
        <p14:creationId xmlns:p14="http://schemas.microsoft.com/office/powerpoint/2010/main" val="1120439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F750-50A3-217A-095D-7FCEF0E4ACCE}"/>
              </a:ext>
            </a:extLst>
          </p:cNvPr>
          <p:cNvSpPr>
            <a:spLocks noGrp="1"/>
          </p:cNvSpPr>
          <p:nvPr>
            <p:ph type="title"/>
          </p:nvPr>
        </p:nvSpPr>
        <p:spPr/>
        <p:txBody>
          <a:bodyPr/>
          <a:lstStyle/>
          <a:p>
            <a:r>
              <a:rPr lang="en-IN" dirty="0"/>
              <a:t>DNS Spoofing</a:t>
            </a:r>
          </a:p>
        </p:txBody>
      </p:sp>
      <p:sp>
        <p:nvSpPr>
          <p:cNvPr id="3" name="Text Placeholder 2">
            <a:extLst>
              <a:ext uri="{FF2B5EF4-FFF2-40B4-BE49-F238E27FC236}">
                <a16:creationId xmlns:a16="http://schemas.microsoft.com/office/drawing/2014/main" id="{342908EE-4D9A-B0BF-183E-F7362A1FB25B}"/>
              </a:ext>
            </a:extLst>
          </p:cNvPr>
          <p:cNvSpPr>
            <a:spLocks noGrp="1"/>
          </p:cNvSpPr>
          <p:nvPr>
            <p:ph type="body" idx="1"/>
          </p:nvPr>
        </p:nvSpPr>
        <p:spPr/>
        <p:txBody>
          <a:bodyPr/>
          <a:lstStyle/>
          <a:p>
            <a:endParaRPr lang="en-IN"/>
          </a:p>
        </p:txBody>
      </p:sp>
      <p:pic>
        <p:nvPicPr>
          <p:cNvPr id="2050" name="Picture 2" descr="What Is DNS Spoofing? - KeyCDN Support">
            <a:extLst>
              <a:ext uri="{FF2B5EF4-FFF2-40B4-BE49-F238E27FC236}">
                <a16:creationId xmlns:a16="http://schemas.microsoft.com/office/drawing/2014/main" id="{183D7336-E506-6B5A-4C8A-C1F08CC77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66" y="1654619"/>
            <a:ext cx="8356734" cy="417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51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1C40-4D93-DC75-41F9-05D86054947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CD53D19-505A-BBEB-42C0-05B5D17FBCA9}"/>
              </a:ext>
            </a:extLst>
          </p:cNvPr>
          <p:cNvSpPr>
            <a:spLocks noGrp="1"/>
          </p:cNvSpPr>
          <p:nvPr>
            <p:ph type="body" idx="1"/>
          </p:nvPr>
        </p:nvSpPr>
        <p:spPr/>
        <p:txBody>
          <a:bodyPr/>
          <a:lstStyle/>
          <a:p>
            <a:pPr marL="88900" indent="0">
              <a:buNone/>
            </a:pPr>
            <a:r>
              <a:rPr lang="en-US" dirty="0"/>
              <a:t>3. Session Hijacking</a:t>
            </a:r>
          </a:p>
          <a:p>
            <a:r>
              <a:rPr lang="en-US" dirty="0"/>
              <a:t>It is a security attack on a user session over a protected network. Web applications create cookies to store the state and user sessions. By stealing the cookies, an attacker can have access to all of the user data.</a:t>
            </a:r>
          </a:p>
          <a:p>
            <a:pPr marL="88900" indent="0">
              <a:buNone/>
            </a:pPr>
            <a:endParaRPr lang="en-US" dirty="0"/>
          </a:p>
          <a:p>
            <a:pPr marL="88900" indent="0">
              <a:buNone/>
            </a:pPr>
            <a:r>
              <a:rPr lang="en-US" dirty="0"/>
              <a:t>4. Phishing</a:t>
            </a:r>
          </a:p>
          <a:p>
            <a:r>
              <a:rPr lang="en-US" dirty="0"/>
              <a:t>Phishing is a type of attack which attempts to steal sensitive information like user login credentials and credit card number. It occurs when an attacker is masquerading as a trustworthy entity in electronic communication.</a:t>
            </a:r>
            <a:endParaRPr lang="en-IN" dirty="0"/>
          </a:p>
        </p:txBody>
      </p:sp>
    </p:spTree>
    <p:extLst>
      <p:ext uri="{BB962C8B-B14F-4D97-AF65-F5344CB8AC3E}">
        <p14:creationId xmlns:p14="http://schemas.microsoft.com/office/powerpoint/2010/main" val="3623620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F514-0170-6E9D-DF33-D06E60BEE05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C4ADE2E-19E3-0438-5FED-867A4737213D}"/>
              </a:ext>
            </a:extLst>
          </p:cNvPr>
          <p:cNvSpPr>
            <a:spLocks noGrp="1"/>
          </p:cNvSpPr>
          <p:nvPr>
            <p:ph type="body" idx="1"/>
          </p:nvPr>
        </p:nvSpPr>
        <p:spPr/>
        <p:txBody>
          <a:bodyPr/>
          <a:lstStyle/>
          <a:p>
            <a:endParaRPr lang="en-IN"/>
          </a:p>
        </p:txBody>
      </p:sp>
      <p:pic>
        <p:nvPicPr>
          <p:cNvPr id="4098" name="Picture 2" descr="Application Session Hijacking Attack">
            <a:extLst>
              <a:ext uri="{FF2B5EF4-FFF2-40B4-BE49-F238E27FC236}">
                <a16:creationId xmlns:a16="http://schemas.microsoft.com/office/drawing/2014/main" id="{766D77EE-4E6E-EAC0-7821-8277569CF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99" y="1225480"/>
            <a:ext cx="7299530" cy="486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133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89EF-9793-2A7E-EB5E-0049BB59C59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9882DEF-0D81-3A37-C5D2-D563486F5241}"/>
              </a:ext>
            </a:extLst>
          </p:cNvPr>
          <p:cNvSpPr>
            <a:spLocks noGrp="1"/>
          </p:cNvSpPr>
          <p:nvPr>
            <p:ph type="body" idx="1"/>
          </p:nvPr>
        </p:nvSpPr>
        <p:spPr/>
        <p:txBody>
          <a:bodyPr/>
          <a:lstStyle/>
          <a:p>
            <a:pPr marL="88900" indent="0">
              <a:buNone/>
            </a:pPr>
            <a:r>
              <a:rPr lang="en-US" dirty="0"/>
              <a:t>5. Brute force</a:t>
            </a:r>
          </a:p>
          <a:p>
            <a:r>
              <a:rPr lang="en-US" dirty="0"/>
              <a:t>It is a type of attack which uses a </a:t>
            </a:r>
            <a:r>
              <a:rPr lang="en-US" b="1" dirty="0"/>
              <a:t>trial and error method.</a:t>
            </a:r>
            <a:r>
              <a:rPr lang="en-US" dirty="0"/>
              <a:t> This attack generates a large number of guesses and validates them to obtain actual data like user password and personal identification number. </a:t>
            </a:r>
          </a:p>
          <a:p>
            <a:endParaRPr lang="en-US" dirty="0"/>
          </a:p>
          <a:p>
            <a:r>
              <a:rPr lang="en-US" dirty="0"/>
              <a:t>This attack may be used by criminals to crack encrypted data, or by security, analysts to test an organization's network security.</a:t>
            </a:r>
            <a:endParaRPr lang="en-IN" dirty="0"/>
          </a:p>
        </p:txBody>
      </p:sp>
      <p:pic>
        <p:nvPicPr>
          <p:cNvPr id="5122" name="Picture 2" descr="What is a Brute Force Attack? How Brute Force Works?">
            <a:extLst>
              <a:ext uri="{FF2B5EF4-FFF2-40B4-BE49-F238E27FC236}">
                <a16:creationId xmlns:a16="http://schemas.microsoft.com/office/drawing/2014/main" id="{2663C5D3-8039-6AF0-E693-3D6C07145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02" y="4006980"/>
            <a:ext cx="5978014" cy="238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953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B2B3-F3A4-ACDC-105B-D54A6DFF45D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5A38891-517A-D765-F711-8B15E1AC5A8E}"/>
              </a:ext>
            </a:extLst>
          </p:cNvPr>
          <p:cNvSpPr>
            <a:spLocks noGrp="1"/>
          </p:cNvSpPr>
          <p:nvPr>
            <p:ph type="body" idx="1"/>
          </p:nvPr>
        </p:nvSpPr>
        <p:spPr/>
        <p:txBody>
          <a:bodyPr/>
          <a:lstStyle/>
          <a:p>
            <a:pPr marL="88900" indent="0">
              <a:buNone/>
            </a:pPr>
            <a:r>
              <a:rPr lang="en-US" dirty="0"/>
              <a:t>6. Denial of Service</a:t>
            </a:r>
          </a:p>
          <a:p>
            <a:endParaRPr lang="en-US" dirty="0"/>
          </a:p>
          <a:p>
            <a:r>
              <a:rPr lang="en-US" dirty="0"/>
              <a:t>It is an attack which meant to make a server or network resource unavailable to the users. It accomplishes this by flooding the target with traffic or sending it information that triggers a crash. It uses the single system and single internet connection to attack a server. It can be classified into the following-</a:t>
            </a:r>
          </a:p>
          <a:p>
            <a:endParaRPr lang="en-US" dirty="0"/>
          </a:p>
          <a:p>
            <a:r>
              <a:rPr lang="en-US" b="1" dirty="0"/>
              <a:t>Volume-based attacks- </a:t>
            </a:r>
            <a:r>
              <a:rPr lang="en-US" dirty="0"/>
              <a:t>Its goal is to saturate the bandwidth of the attacked site, and is measured in bit per second.</a:t>
            </a:r>
          </a:p>
          <a:p>
            <a:r>
              <a:rPr lang="en-US" b="1" dirty="0"/>
              <a:t>Protocol attacks- </a:t>
            </a:r>
            <a:r>
              <a:rPr lang="en-US" dirty="0"/>
              <a:t>It consumes actual server resources, and is measured in a packet. Application layer attacks- Its goal is to crash the web server and is measured in request per second.</a:t>
            </a:r>
            <a:endParaRPr lang="en-IN" dirty="0"/>
          </a:p>
        </p:txBody>
      </p:sp>
      <p:pic>
        <p:nvPicPr>
          <p:cNvPr id="6146" name="Picture 2" descr="What is a Denial-of-Service (DoS) Attack? - Shiksha Online">
            <a:extLst>
              <a:ext uri="{FF2B5EF4-FFF2-40B4-BE49-F238E27FC236}">
                <a16:creationId xmlns:a16="http://schemas.microsoft.com/office/drawing/2014/main" id="{5C3B8FF4-1918-0EBB-3F45-C064EACD9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039" y="344128"/>
            <a:ext cx="3913239" cy="1841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081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3928-7C62-744F-0791-E96425B340A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E35B131-4058-7E95-2FE0-3D3AF9F38A63}"/>
              </a:ext>
            </a:extLst>
          </p:cNvPr>
          <p:cNvSpPr>
            <a:spLocks noGrp="1"/>
          </p:cNvSpPr>
          <p:nvPr>
            <p:ph type="body" idx="1"/>
          </p:nvPr>
        </p:nvSpPr>
        <p:spPr/>
        <p:txBody>
          <a:bodyPr/>
          <a:lstStyle/>
          <a:p>
            <a:pPr marL="88900" indent="0">
              <a:buNone/>
            </a:pPr>
            <a:r>
              <a:rPr lang="en-US" dirty="0"/>
              <a:t>7. Dictionary attacks</a:t>
            </a:r>
          </a:p>
          <a:p>
            <a:r>
              <a:rPr lang="en-US" dirty="0"/>
              <a:t>This type of attack stored the list of a commonly used password and validated them to get original password.</a:t>
            </a:r>
          </a:p>
          <a:p>
            <a:pPr marL="88900" indent="0">
              <a:buNone/>
            </a:pPr>
            <a:endParaRPr lang="en-US" dirty="0"/>
          </a:p>
          <a:p>
            <a:pPr marL="88900" indent="0">
              <a:buNone/>
            </a:pPr>
            <a:r>
              <a:rPr lang="en-US" dirty="0"/>
              <a:t>8. URL Interpretation</a:t>
            </a:r>
          </a:p>
          <a:p>
            <a:r>
              <a:rPr lang="en-US" dirty="0"/>
              <a:t>It is a type of attack where we can change the certain parts of a URL, and one can make a web server to deliver web pages for which he is not authorized to browse.</a:t>
            </a:r>
          </a:p>
          <a:p>
            <a:pPr marL="88900" indent="0">
              <a:buNone/>
            </a:pPr>
            <a:endParaRPr lang="en-US" dirty="0"/>
          </a:p>
          <a:p>
            <a:pPr marL="88900" indent="0">
              <a:buNone/>
            </a:pPr>
            <a:r>
              <a:rPr lang="en-US" dirty="0"/>
              <a:t>9. File Inclusion attacks</a:t>
            </a:r>
          </a:p>
          <a:p>
            <a:r>
              <a:rPr lang="en-US" dirty="0"/>
              <a:t>It is a type of attack that allows an attacker to access unauthorized or essential files which is available on the web server or to execute malicious files on the web server by making use of the include functionality.</a:t>
            </a:r>
            <a:endParaRPr lang="en-IN" dirty="0"/>
          </a:p>
        </p:txBody>
      </p:sp>
    </p:spTree>
    <p:extLst>
      <p:ext uri="{BB962C8B-B14F-4D97-AF65-F5344CB8AC3E}">
        <p14:creationId xmlns:p14="http://schemas.microsoft.com/office/powerpoint/2010/main" val="55934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3E1EF-B0A5-8540-69E2-E0743B6F9CE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878BB6F-244A-2A71-9AE4-07252CE7E8A6}"/>
              </a:ext>
            </a:extLst>
          </p:cNvPr>
          <p:cNvSpPr>
            <a:spLocks noGrp="1"/>
          </p:cNvSpPr>
          <p:nvPr>
            <p:ph type="body" idx="1"/>
          </p:nvPr>
        </p:nvSpPr>
        <p:spPr/>
        <p:txBody>
          <a:bodyPr/>
          <a:lstStyle/>
          <a:p>
            <a:pPr marL="88900" indent="0">
              <a:buNone/>
            </a:pPr>
            <a:r>
              <a:rPr lang="en-US" dirty="0"/>
              <a:t>10. Man in the middle attacks</a:t>
            </a:r>
          </a:p>
          <a:p>
            <a:endParaRPr lang="en-US" dirty="0"/>
          </a:p>
          <a:p>
            <a:r>
              <a:rPr lang="en-US" dirty="0"/>
              <a:t>It is a type of attack that allows an attacker to intercepts the connection between client and server and acts as a bridge between them. Due to this, an attacker will be able to read, insert and modify the data in the intercepted connection.</a:t>
            </a:r>
            <a:endParaRPr lang="en-IN" dirty="0"/>
          </a:p>
        </p:txBody>
      </p:sp>
      <p:pic>
        <p:nvPicPr>
          <p:cNvPr id="7170" name="Picture 2" descr="What Is a Man-in-the-Middle (MITM) Attack? Definition and Prevention -  Panda Security Mediacenter">
            <a:extLst>
              <a:ext uri="{FF2B5EF4-FFF2-40B4-BE49-F238E27FC236}">
                <a16:creationId xmlns:a16="http://schemas.microsoft.com/office/drawing/2014/main" id="{EDAC94B4-DD6B-0409-D3BF-4DB47E25F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645" y="3429000"/>
            <a:ext cx="5330620" cy="2835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7144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C816-EF24-3210-BD40-2CB062D50C9F}"/>
              </a:ext>
            </a:extLst>
          </p:cNvPr>
          <p:cNvSpPr>
            <a:spLocks noGrp="1"/>
          </p:cNvSpPr>
          <p:nvPr>
            <p:ph type="title"/>
          </p:nvPr>
        </p:nvSpPr>
        <p:spPr/>
        <p:txBody>
          <a:bodyPr/>
          <a:lstStyle/>
          <a:p>
            <a:r>
              <a:rPr lang="en-IN" dirty="0"/>
              <a:t>System-based attacks</a:t>
            </a:r>
          </a:p>
        </p:txBody>
      </p:sp>
      <p:sp>
        <p:nvSpPr>
          <p:cNvPr id="3" name="Text Placeholder 2">
            <a:extLst>
              <a:ext uri="{FF2B5EF4-FFF2-40B4-BE49-F238E27FC236}">
                <a16:creationId xmlns:a16="http://schemas.microsoft.com/office/drawing/2014/main" id="{489DDF1D-14DE-628B-0B7A-7C58E2D322C3}"/>
              </a:ext>
            </a:extLst>
          </p:cNvPr>
          <p:cNvSpPr>
            <a:spLocks noGrp="1"/>
          </p:cNvSpPr>
          <p:nvPr>
            <p:ph type="body" idx="1"/>
          </p:nvPr>
        </p:nvSpPr>
        <p:spPr/>
        <p:txBody>
          <a:bodyPr/>
          <a:lstStyle/>
          <a:p>
            <a:pPr marL="88900" indent="0">
              <a:buNone/>
            </a:pPr>
            <a:r>
              <a:rPr lang="en-US" dirty="0"/>
              <a:t>Virus</a:t>
            </a:r>
          </a:p>
          <a:p>
            <a:r>
              <a:rPr lang="en-US" dirty="0"/>
              <a:t>It is a type of malicious software program that spread throughout the computer files without the knowledge of a user. It is a self-replicating malicious computer program that replicates by inserting copies of itself into other computer programs when executed. It can also execute instructions that cause harm to the system.</a:t>
            </a:r>
          </a:p>
          <a:p>
            <a:pPr marL="88900" indent="0">
              <a:buNone/>
            </a:pPr>
            <a:endParaRPr lang="en-US" dirty="0"/>
          </a:p>
          <a:p>
            <a:pPr marL="88900" indent="0">
              <a:buNone/>
            </a:pPr>
            <a:r>
              <a:rPr lang="en-US" dirty="0"/>
              <a:t>Worm</a:t>
            </a:r>
          </a:p>
          <a:p>
            <a:r>
              <a:rPr lang="en-US" dirty="0"/>
              <a:t>It is a type of malware whose primary function is to replicate itself to spread to uninfected computers. It works same as the computer virus. Worms often originate from email attachments that appear to be from trusted senders.</a:t>
            </a:r>
          </a:p>
          <a:p>
            <a:endParaRPr lang="en-IN" dirty="0"/>
          </a:p>
        </p:txBody>
      </p:sp>
    </p:spTree>
    <p:extLst>
      <p:ext uri="{BB962C8B-B14F-4D97-AF65-F5344CB8AC3E}">
        <p14:creationId xmlns:p14="http://schemas.microsoft.com/office/powerpoint/2010/main" val="2676549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13EC9-703E-6573-ADB9-9F38A0FC115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9C42216-4BB5-7469-FEB9-8FBE2A714413}"/>
              </a:ext>
            </a:extLst>
          </p:cNvPr>
          <p:cNvSpPr>
            <a:spLocks noGrp="1"/>
          </p:cNvSpPr>
          <p:nvPr>
            <p:ph type="body" idx="1"/>
          </p:nvPr>
        </p:nvSpPr>
        <p:spPr/>
        <p:txBody>
          <a:bodyPr/>
          <a:lstStyle/>
          <a:p>
            <a:endParaRPr lang="en-IN" dirty="0"/>
          </a:p>
        </p:txBody>
      </p:sp>
      <p:pic>
        <p:nvPicPr>
          <p:cNvPr id="9" name="Picture 8">
            <a:extLst>
              <a:ext uri="{FF2B5EF4-FFF2-40B4-BE49-F238E27FC236}">
                <a16:creationId xmlns:a16="http://schemas.microsoft.com/office/drawing/2014/main" id="{C993BFAA-B93B-318C-16F2-4937DB5768F5}"/>
              </a:ext>
            </a:extLst>
          </p:cNvPr>
          <p:cNvPicPr>
            <a:picLocks noChangeAspect="1"/>
          </p:cNvPicPr>
          <p:nvPr/>
        </p:nvPicPr>
        <p:blipFill>
          <a:blip r:embed="rId2"/>
          <a:stretch>
            <a:fillRect/>
          </a:stretch>
        </p:blipFill>
        <p:spPr>
          <a:xfrm>
            <a:off x="392928" y="766167"/>
            <a:ext cx="8574453" cy="5398659"/>
          </a:xfrm>
          <a:prstGeom prst="rect">
            <a:avLst/>
          </a:prstGeom>
        </p:spPr>
      </p:pic>
    </p:spTree>
    <p:extLst>
      <p:ext uri="{BB962C8B-B14F-4D97-AF65-F5344CB8AC3E}">
        <p14:creationId xmlns:p14="http://schemas.microsoft.com/office/powerpoint/2010/main" val="33600668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2854-68A4-434C-16C5-AF8A8D79E7C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E3DF417-D9B5-C322-2452-03AA9FEC65CB}"/>
              </a:ext>
            </a:extLst>
          </p:cNvPr>
          <p:cNvSpPr>
            <a:spLocks noGrp="1"/>
          </p:cNvSpPr>
          <p:nvPr>
            <p:ph type="body" idx="1"/>
          </p:nvPr>
        </p:nvSpPr>
        <p:spPr/>
        <p:txBody>
          <a:bodyPr/>
          <a:lstStyle/>
          <a:p>
            <a:pPr marL="88900" indent="0">
              <a:buNone/>
            </a:pPr>
            <a:r>
              <a:rPr lang="en-US" dirty="0"/>
              <a:t>Trojan horse</a:t>
            </a:r>
          </a:p>
          <a:p>
            <a:endParaRPr lang="en-US" dirty="0"/>
          </a:p>
          <a:p>
            <a:r>
              <a:rPr lang="en-US" dirty="0"/>
              <a:t>It is a malicious program that occurs unexpected changes to computer setting and unusual activity, even when the computer should be idle. It misleads the user of its true intent. It appears to be a normal application but when opened/executed some malicious code will run in the background.</a:t>
            </a:r>
          </a:p>
          <a:p>
            <a:pPr marL="88900" indent="0">
              <a:buNone/>
            </a:pPr>
            <a:r>
              <a:rPr lang="en-US" dirty="0"/>
              <a:t>Backdoors</a:t>
            </a:r>
          </a:p>
          <a:p>
            <a:endParaRPr lang="en-US" dirty="0"/>
          </a:p>
          <a:p>
            <a:r>
              <a:rPr lang="en-US" dirty="0"/>
              <a:t>It is a method that bypasses the normal authentication process. A developer may create a backdoor so that an application or operating system can be accessed for troubleshooting or other purposes.</a:t>
            </a:r>
            <a:endParaRPr lang="en-IN" dirty="0"/>
          </a:p>
        </p:txBody>
      </p:sp>
    </p:spTree>
    <p:extLst>
      <p:ext uri="{BB962C8B-B14F-4D97-AF65-F5344CB8AC3E}">
        <p14:creationId xmlns:p14="http://schemas.microsoft.com/office/powerpoint/2010/main" val="1961378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454-4546-D493-0737-24B17423FC9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4D88318-8936-6084-A45A-2ED60C049EF9}"/>
              </a:ext>
            </a:extLst>
          </p:cNvPr>
          <p:cNvSpPr>
            <a:spLocks noGrp="1"/>
          </p:cNvSpPr>
          <p:nvPr>
            <p:ph type="body" idx="1"/>
          </p:nvPr>
        </p:nvSpPr>
        <p:spPr/>
        <p:txBody>
          <a:bodyPr/>
          <a:lstStyle/>
          <a:p>
            <a:pPr marL="88900" indent="0">
              <a:buNone/>
            </a:pPr>
            <a:r>
              <a:rPr lang="en-US" dirty="0"/>
              <a:t>Bots</a:t>
            </a:r>
          </a:p>
          <a:p>
            <a:r>
              <a:rPr lang="en-US" dirty="0"/>
              <a:t>A bot (short for "robot") is an automated process that interacts with other network services. Some bots program run automatically, while others only execute commands when they receive specific input. Common examples of bots program are the crawler, chatroom bots, and malicious bots.</a:t>
            </a:r>
            <a:endParaRPr lang="en-IN" dirty="0"/>
          </a:p>
        </p:txBody>
      </p:sp>
    </p:spTree>
    <p:extLst>
      <p:ext uri="{BB962C8B-B14F-4D97-AF65-F5344CB8AC3E}">
        <p14:creationId xmlns:p14="http://schemas.microsoft.com/office/powerpoint/2010/main" val="1244911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1013B-F841-D428-0134-72BFD498EE8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ECB74E4-8FFF-203A-6EF1-82857CC1DF3A}"/>
              </a:ext>
            </a:extLst>
          </p:cNvPr>
          <p:cNvSpPr>
            <a:spLocks noGrp="1"/>
          </p:cNvSpPr>
          <p:nvPr>
            <p:ph type="body" idx="1"/>
          </p:nvPr>
        </p:nvSpPr>
        <p:spPr/>
        <p:txBody>
          <a:bodyPr/>
          <a:lstStyle/>
          <a:p>
            <a:r>
              <a:rPr lang="en-US" dirty="0"/>
              <a:t>Active attacks: An active attack is a network exploit in which a hacker attempts to make changes to data on the target or data </a:t>
            </a:r>
            <a:r>
              <a:rPr lang="en-US" dirty="0" err="1"/>
              <a:t>en</a:t>
            </a:r>
            <a:r>
              <a:rPr lang="en-US" dirty="0"/>
              <a:t> route to the target.</a:t>
            </a:r>
          </a:p>
          <a:p>
            <a:endParaRPr lang="en-US" dirty="0"/>
          </a:p>
          <a:p>
            <a:r>
              <a:rPr lang="en-US" dirty="0"/>
              <a:t>Passive Attacks: Passive attacks are relatively scarce from a classification perspective, but can be carried out with relative ease, particularly if the traffic is not encrypted.</a:t>
            </a:r>
            <a:endParaRPr lang="en-IN" dirty="0"/>
          </a:p>
        </p:txBody>
      </p:sp>
      <p:pic>
        <p:nvPicPr>
          <p:cNvPr id="8194" name="Picture 2" descr="Difference Between Active and Passive Attacks - Shiksha Online">
            <a:extLst>
              <a:ext uri="{FF2B5EF4-FFF2-40B4-BE49-F238E27FC236}">
                <a16:creationId xmlns:a16="http://schemas.microsoft.com/office/drawing/2014/main" id="{3BC3A53F-A06B-F5EB-0B82-884765ED2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187" y="3375162"/>
            <a:ext cx="5729210" cy="288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200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4CF5-C63E-BD6B-0410-4B39D86790E6}"/>
              </a:ext>
            </a:extLst>
          </p:cNvPr>
          <p:cNvSpPr>
            <a:spLocks noGrp="1"/>
          </p:cNvSpPr>
          <p:nvPr>
            <p:ph type="title"/>
          </p:nvPr>
        </p:nvSpPr>
        <p:spPr/>
        <p:txBody>
          <a:bodyPr/>
          <a:lstStyle/>
          <a:p>
            <a:r>
              <a:rPr lang="en-IN" dirty="0"/>
              <a:t>Types of Active attacks</a:t>
            </a:r>
          </a:p>
        </p:txBody>
      </p:sp>
      <p:sp>
        <p:nvSpPr>
          <p:cNvPr id="3" name="Text Placeholder 2">
            <a:extLst>
              <a:ext uri="{FF2B5EF4-FFF2-40B4-BE49-F238E27FC236}">
                <a16:creationId xmlns:a16="http://schemas.microsoft.com/office/drawing/2014/main" id="{72D11E5F-7334-DC46-55D2-6849DD988C60}"/>
              </a:ext>
            </a:extLst>
          </p:cNvPr>
          <p:cNvSpPr>
            <a:spLocks noGrp="1"/>
          </p:cNvSpPr>
          <p:nvPr>
            <p:ph type="body" idx="1"/>
          </p:nvPr>
        </p:nvSpPr>
        <p:spPr/>
        <p:txBody>
          <a:bodyPr/>
          <a:lstStyle/>
          <a:p>
            <a:r>
              <a:rPr lang="en-US" dirty="0"/>
              <a:t>Masquerade: in this attack, the intruder pretends to be a particular user of a system to gain access or to gain greater privileges than they are authorized for. A masquerade may be attempted through the use of stolen login IDs and passwords, through finding security gaps in programs or through bypassing the authentication mechanism.</a:t>
            </a:r>
          </a:p>
          <a:p>
            <a:endParaRPr lang="en-US" dirty="0"/>
          </a:p>
          <a:p>
            <a:r>
              <a:rPr lang="en-US" dirty="0"/>
              <a:t>Session replay: In this type of attack, a hacker steals an authorized user’s log in information by stealing the session ID. The intruder gains access and the ability to do anything the authorized user can do on the website.</a:t>
            </a:r>
            <a:endParaRPr lang="en-IN" dirty="0"/>
          </a:p>
        </p:txBody>
      </p:sp>
    </p:spTree>
    <p:extLst>
      <p:ext uri="{BB962C8B-B14F-4D97-AF65-F5344CB8AC3E}">
        <p14:creationId xmlns:p14="http://schemas.microsoft.com/office/powerpoint/2010/main" val="4939462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0B89-DD43-2A47-9114-B8A2E149F58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9608B15-BBFB-843F-C440-D19FC525F50F}"/>
              </a:ext>
            </a:extLst>
          </p:cNvPr>
          <p:cNvSpPr>
            <a:spLocks noGrp="1"/>
          </p:cNvSpPr>
          <p:nvPr>
            <p:ph type="body" idx="1"/>
          </p:nvPr>
        </p:nvSpPr>
        <p:spPr/>
        <p:txBody>
          <a:bodyPr/>
          <a:lstStyle/>
          <a:p>
            <a:r>
              <a:rPr lang="en-US" dirty="0"/>
              <a:t>Message modification: In this attack, an intruder alters packet header addresses to direct a message to a different destination or modify the data on a target machine.</a:t>
            </a:r>
          </a:p>
          <a:p>
            <a:endParaRPr lang="en-US" dirty="0"/>
          </a:p>
          <a:p>
            <a:r>
              <a:rPr lang="en-US" dirty="0"/>
              <a:t>In a denial of service (DoS) attack, users are deprived of access to a network or web resource. This is generally accomplished by overwhelming the target with more traffic than it can handle.</a:t>
            </a:r>
          </a:p>
          <a:p>
            <a:endParaRPr lang="en-US" dirty="0"/>
          </a:p>
          <a:p>
            <a:r>
              <a:rPr lang="en-US" dirty="0"/>
              <a:t>In a distributed denial-of-service (DDoS) exploit, large numbers of compromised systems (sometimes called a botnet or zombie army) attack a single target.</a:t>
            </a:r>
            <a:endParaRPr lang="en-IN" dirty="0"/>
          </a:p>
        </p:txBody>
      </p:sp>
    </p:spTree>
    <p:extLst>
      <p:ext uri="{BB962C8B-B14F-4D97-AF65-F5344CB8AC3E}">
        <p14:creationId xmlns:p14="http://schemas.microsoft.com/office/powerpoint/2010/main" val="3194082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6F27-747A-B795-4333-B99D36F7C910}"/>
              </a:ext>
            </a:extLst>
          </p:cNvPr>
          <p:cNvSpPr>
            <a:spLocks noGrp="1"/>
          </p:cNvSpPr>
          <p:nvPr>
            <p:ph type="title"/>
          </p:nvPr>
        </p:nvSpPr>
        <p:spPr/>
        <p:txBody>
          <a:bodyPr/>
          <a:lstStyle/>
          <a:p>
            <a:r>
              <a:rPr lang="en-IN" dirty="0"/>
              <a:t>Types of Passive attacks</a:t>
            </a:r>
          </a:p>
        </p:txBody>
      </p:sp>
      <p:sp>
        <p:nvSpPr>
          <p:cNvPr id="3" name="Text Placeholder 2">
            <a:extLst>
              <a:ext uri="{FF2B5EF4-FFF2-40B4-BE49-F238E27FC236}">
                <a16:creationId xmlns:a16="http://schemas.microsoft.com/office/drawing/2014/main" id="{7BB1E758-1D1A-44B9-82DF-16376B76452D}"/>
              </a:ext>
            </a:extLst>
          </p:cNvPr>
          <p:cNvSpPr>
            <a:spLocks noGrp="1"/>
          </p:cNvSpPr>
          <p:nvPr>
            <p:ph type="body" idx="1"/>
          </p:nvPr>
        </p:nvSpPr>
        <p:spPr/>
        <p:txBody>
          <a:bodyPr/>
          <a:lstStyle/>
          <a:p>
            <a:r>
              <a:rPr lang="en-US" dirty="0"/>
              <a:t>Eavesdropping (tapping): the attacker simply listens to messages exchanged by two entities. For the attack to be useful, the traffic must not be encrypted. Any unencrypted information, such as a password sent in response to an HTTP request, may be retrieved by the attacker.</a:t>
            </a:r>
          </a:p>
          <a:p>
            <a:endParaRPr lang="en-US" dirty="0"/>
          </a:p>
          <a:p>
            <a:r>
              <a:rPr lang="en-US" dirty="0"/>
              <a:t>Traffic analysis: the attacker looks at the metadata transmitted in traffic in order to deduce information relating to the exchange and the participating entities, e.g. the form of the exchanged traffic (rate, duration, etc.). In the cases where encrypted data are used, traffic analysis can also lead to attacks by cryptanalysis, whereby the attacker may obtain information or succeed in unencrypting the traffic.</a:t>
            </a:r>
            <a:endParaRPr lang="en-IN" dirty="0"/>
          </a:p>
        </p:txBody>
      </p:sp>
    </p:spTree>
    <p:extLst>
      <p:ext uri="{BB962C8B-B14F-4D97-AF65-F5344CB8AC3E}">
        <p14:creationId xmlns:p14="http://schemas.microsoft.com/office/powerpoint/2010/main" val="2263352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5A76-1490-247F-2E78-FD109E1A71A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F02522E-BE5C-E08A-D9BC-27CF6762C1EB}"/>
              </a:ext>
            </a:extLst>
          </p:cNvPr>
          <p:cNvSpPr>
            <a:spLocks noGrp="1"/>
          </p:cNvSpPr>
          <p:nvPr>
            <p:ph type="body" idx="1"/>
          </p:nvPr>
        </p:nvSpPr>
        <p:spPr/>
        <p:txBody>
          <a:bodyPr/>
          <a:lstStyle/>
          <a:p>
            <a:pPr marL="88900" indent="0">
              <a:buNone/>
            </a:pPr>
            <a:r>
              <a:rPr lang="en-US" dirty="0"/>
              <a:t>Software Attacks:</a:t>
            </a:r>
          </a:p>
          <a:p>
            <a:endParaRPr lang="en-US" dirty="0"/>
          </a:p>
          <a:p>
            <a:r>
              <a:rPr lang="en-US" dirty="0"/>
              <a:t>Malicious code (sometimes called malware) is a type of software designed to take over or damage a computer user's operating system, without the </a:t>
            </a:r>
            <a:r>
              <a:rPr lang="en-US" dirty="0" err="1"/>
              <a:t>user'sknowledge</a:t>
            </a:r>
            <a:r>
              <a:rPr lang="en-US" dirty="0"/>
              <a:t> or approval. It can be very difficult to remove and very damaging. </a:t>
            </a:r>
            <a:r>
              <a:rPr lang="en-US" dirty="0" err="1"/>
              <a:t>Commonmalware</a:t>
            </a:r>
            <a:r>
              <a:rPr lang="en-US" dirty="0"/>
              <a:t> examples are listed in the following table:</a:t>
            </a:r>
            <a:endParaRPr lang="en-IN" dirty="0"/>
          </a:p>
        </p:txBody>
      </p:sp>
    </p:spTree>
    <p:extLst>
      <p:ext uri="{BB962C8B-B14F-4D97-AF65-F5344CB8AC3E}">
        <p14:creationId xmlns:p14="http://schemas.microsoft.com/office/powerpoint/2010/main" val="30763924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8BC5-39B1-C976-CE4F-4D30F262EF37}"/>
              </a:ext>
            </a:extLst>
          </p:cNvPr>
          <p:cNvSpPr>
            <a:spLocks noGrp="1"/>
          </p:cNvSpPr>
          <p:nvPr>
            <p:ph type="title"/>
          </p:nvPr>
        </p:nvSpPr>
        <p:spPr/>
        <p:txBody>
          <a:bodyPr/>
          <a:lstStyle/>
          <a:p>
            <a:r>
              <a:rPr lang="en-US" dirty="0"/>
              <a:t>Hardware Attacks</a:t>
            </a:r>
            <a:endParaRPr lang="en-IN" dirty="0"/>
          </a:p>
        </p:txBody>
      </p:sp>
      <p:sp>
        <p:nvSpPr>
          <p:cNvPr id="3" name="Text Placeholder 2">
            <a:extLst>
              <a:ext uri="{FF2B5EF4-FFF2-40B4-BE49-F238E27FC236}">
                <a16:creationId xmlns:a16="http://schemas.microsoft.com/office/drawing/2014/main" id="{55259F54-4124-5D1E-2D2C-4655F31BC539}"/>
              </a:ext>
            </a:extLst>
          </p:cNvPr>
          <p:cNvSpPr>
            <a:spLocks noGrp="1"/>
          </p:cNvSpPr>
          <p:nvPr>
            <p:ph type="body" idx="1"/>
          </p:nvPr>
        </p:nvSpPr>
        <p:spPr/>
        <p:txBody>
          <a:bodyPr/>
          <a:lstStyle/>
          <a:p>
            <a:pPr marL="88900" indent="0">
              <a:buNone/>
            </a:pPr>
            <a:r>
              <a:rPr lang="en-US" dirty="0"/>
              <a:t>Common hardware attacks include:</a:t>
            </a:r>
          </a:p>
          <a:p>
            <a:r>
              <a:rPr lang="en-US" dirty="0"/>
              <a:t>Manufacturing backdoors, for malware or other penetrative purposes; backdoors aren’t limited to software and hardware, but they also affect embedded radio- frequency identification (RFID) chips and memory</a:t>
            </a:r>
          </a:p>
          <a:p>
            <a:r>
              <a:rPr lang="en-US" dirty="0"/>
              <a:t>Eavesdropping by gaining access to protected memory without opening other hardware</a:t>
            </a:r>
          </a:p>
          <a:p>
            <a:r>
              <a:rPr lang="en-US" dirty="0"/>
              <a:t>Inducing faults, causing the interruption of normal behavior</a:t>
            </a:r>
          </a:p>
          <a:p>
            <a:r>
              <a:rPr lang="en-US" dirty="0"/>
              <a:t>Hardware modification tampering with invasive operations</a:t>
            </a:r>
          </a:p>
          <a:p>
            <a:r>
              <a:rPr lang="en-US" dirty="0"/>
              <a:t>Backdoor creation; the presence of hidden methods for bypassing normal computer authentication systems</a:t>
            </a:r>
          </a:p>
          <a:p>
            <a:r>
              <a:rPr lang="en-US" dirty="0"/>
              <a:t>Counterfeiting product assets that can produce extraordinary operations and those made to gain malicious access to systems.</a:t>
            </a:r>
            <a:endParaRPr lang="en-IN" dirty="0"/>
          </a:p>
        </p:txBody>
      </p:sp>
    </p:spTree>
    <p:extLst>
      <p:ext uri="{BB962C8B-B14F-4D97-AF65-F5344CB8AC3E}">
        <p14:creationId xmlns:p14="http://schemas.microsoft.com/office/powerpoint/2010/main" val="4205745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0199-A960-5BBC-05F1-265B25976E6C}"/>
              </a:ext>
            </a:extLst>
          </p:cNvPr>
          <p:cNvSpPr>
            <a:spLocks noGrp="1"/>
          </p:cNvSpPr>
          <p:nvPr>
            <p:ph type="title"/>
          </p:nvPr>
        </p:nvSpPr>
        <p:spPr/>
        <p:txBody>
          <a:bodyPr/>
          <a:lstStyle/>
          <a:p>
            <a:r>
              <a:rPr lang="en-IN" dirty="0"/>
              <a:t>Cyber Warfare</a:t>
            </a:r>
          </a:p>
        </p:txBody>
      </p:sp>
      <p:sp>
        <p:nvSpPr>
          <p:cNvPr id="3" name="Text Placeholder 2">
            <a:extLst>
              <a:ext uri="{FF2B5EF4-FFF2-40B4-BE49-F238E27FC236}">
                <a16:creationId xmlns:a16="http://schemas.microsoft.com/office/drawing/2014/main" id="{3255B4E9-E079-EDBB-1423-7F8107C55C95}"/>
              </a:ext>
            </a:extLst>
          </p:cNvPr>
          <p:cNvSpPr>
            <a:spLocks noGrp="1"/>
          </p:cNvSpPr>
          <p:nvPr>
            <p:ph type="body" idx="1"/>
          </p:nvPr>
        </p:nvSpPr>
        <p:spPr/>
        <p:txBody>
          <a:bodyPr/>
          <a:lstStyle/>
          <a:p>
            <a:r>
              <a:rPr lang="en-US" dirty="0"/>
              <a:t>Cyber warfare typically involves a nation-state perpetrating cyber attacks on another, but in some cases, the attacks are carried out by terrorist organizations or non-state actors seeking to further the goal of a hostile nation. </a:t>
            </a:r>
          </a:p>
          <a:p>
            <a:endParaRPr lang="en-US" dirty="0"/>
          </a:p>
          <a:p>
            <a:r>
              <a:rPr lang="en-US" dirty="0"/>
              <a:t>There are several examples of alleged cyber warfare in recent history, but there is no universal, formal, definition for how a cyber attack may constitute an act of war.</a:t>
            </a:r>
            <a:endParaRPr lang="en-IN" dirty="0"/>
          </a:p>
        </p:txBody>
      </p:sp>
      <p:pic>
        <p:nvPicPr>
          <p:cNvPr id="1026" name="Picture 2" descr="cyberwarfare7 types of cyberwarfare attacks">
            <a:extLst>
              <a:ext uri="{FF2B5EF4-FFF2-40B4-BE49-F238E27FC236}">
                <a16:creationId xmlns:a16="http://schemas.microsoft.com/office/drawing/2014/main" id="{D71F4EB7-5BA2-C70B-43DC-28FF637AF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62" y="3991897"/>
            <a:ext cx="6465416" cy="2099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901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BDF5-65B2-D8BF-82DD-A9D9EB9D5DA9}"/>
              </a:ext>
            </a:extLst>
          </p:cNvPr>
          <p:cNvSpPr>
            <a:spLocks noGrp="1"/>
          </p:cNvSpPr>
          <p:nvPr>
            <p:ph type="title"/>
          </p:nvPr>
        </p:nvSpPr>
        <p:spPr/>
        <p:txBody>
          <a:bodyPr/>
          <a:lstStyle/>
          <a:p>
            <a:r>
              <a:rPr lang="en-IN" dirty="0"/>
              <a:t>Security Policies</a:t>
            </a:r>
          </a:p>
        </p:txBody>
      </p:sp>
      <p:sp>
        <p:nvSpPr>
          <p:cNvPr id="3" name="Text Placeholder 2">
            <a:extLst>
              <a:ext uri="{FF2B5EF4-FFF2-40B4-BE49-F238E27FC236}">
                <a16:creationId xmlns:a16="http://schemas.microsoft.com/office/drawing/2014/main" id="{AEBB62D2-932E-6DA1-268E-879A1A8CDFA8}"/>
              </a:ext>
            </a:extLst>
          </p:cNvPr>
          <p:cNvSpPr>
            <a:spLocks noGrp="1"/>
          </p:cNvSpPr>
          <p:nvPr>
            <p:ph type="body" idx="1"/>
          </p:nvPr>
        </p:nvSpPr>
        <p:spPr/>
        <p:txBody>
          <a:bodyPr/>
          <a:lstStyle/>
          <a:p>
            <a:r>
              <a:rPr lang="en-US" dirty="0"/>
              <a:t>Security policies are a </a:t>
            </a:r>
            <a:r>
              <a:rPr lang="en-US" b="1" dirty="0"/>
              <a:t>formal set of rules </a:t>
            </a:r>
            <a:r>
              <a:rPr lang="en-US" dirty="0"/>
              <a:t>which is issued by an organization to ensure that the user who are authorized to access company technology and information assets comply with rules and guidelines related to the security of information.</a:t>
            </a:r>
          </a:p>
          <a:p>
            <a:endParaRPr lang="en-US" dirty="0"/>
          </a:p>
          <a:p>
            <a:r>
              <a:rPr lang="en-US" dirty="0"/>
              <a:t>A security policy also considered to be a "living document" which means that the document is never finished, but it is continuously updated as requirements of the technology and employee changes.</a:t>
            </a:r>
            <a:endParaRPr lang="en-IN" dirty="0"/>
          </a:p>
        </p:txBody>
      </p:sp>
    </p:spTree>
    <p:extLst>
      <p:ext uri="{BB962C8B-B14F-4D97-AF65-F5344CB8AC3E}">
        <p14:creationId xmlns:p14="http://schemas.microsoft.com/office/powerpoint/2010/main" val="3250229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A80A-91AB-635A-B17A-FB4C50B26E95}"/>
              </a:ext>
            </a:extLst>
          </p:cNvPr>
          <p:cNvSpPr>
            <a:spLocks noGrp="1"/>
          </p:cNvSpPr>
          <p:nvPr>
            <p:ph type="title"/>
          </p:nvPr>
        </p:nvSpPr>
        <p:spPr/>
        <p:txBody>
          <a:bodyPr/>
          <a:lstStyle/>
          <a:p>
            <a:r>
              <a:rPr lang="en-IN" dirty="0"/>
              <a:t>MOOC Courses</a:t>
            </a:r>
          </a:p>
        </p:txBody>
      </p:sp>
      <p:sp>
        <p:nvSpPr>
          <p:cNvPr id="3" name="Text Placeholder 2">
            <a:extLst>
              <a:ext uri="{FF2B5EF4-FFF2-40B4-BE49-F238E27FC236}">
                <a16:creationId xmlns:a16="http://schemas.microsoft.com/office/drawing/2014/main" id="{AA25F18D-4C0B-65D5-B092-9834E413F112}"/>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B5D5573-FE31-AC18-9042-72CBFA3DB7CA}"/>
              </a:ext>
            </a:extLst>
          </p:cNvPr>
          <p:cNvPicPr>
            <a:picLocks noChangeAspect="1"/>
          </p:cNvPicPr>
          <p:nvPr/>
        </p:nvPicPr>
        <p:blipFill>
          <a:blip r:embed="rId2"/>
          <a:stretch>
            <a:fillRect/>
          </a:stretch>
        </p:blipFill>
        <p:spPr>
          <a:xfrm>
            <a:off x="311700" y="1536633"/>
            <a:ext cx="4947661" cy="2278283"/>
          </a:xfrm>
          <a:prstGeom prst="rect">
            <a:avLst/>
          </a:prstGeom>
        </p:spPr>
      </p:pic>
      <p:pic>
        <p:nvPicPr>
          <p:cNvPr id="7" name="Picture 6">
            <a:extLst>
              <a:ext uri="{FF2B5EF4-FFF2-40B4-BE49-F238E27FC236}">
                <a16:creationId xmlns:a16="http://schemas.microsoft.com/office/drawing/2014/main" id="{91003875-23F5-2AA2-9D05-ABF20BC4E907}"/>
              </a:ext>
            </a:extLst>
          </p:cNvPr>
          <p:cNvPicPr>
            <a:picLocks noChangeAspect="1"/>
          </p:cNvPicPr>
          <p:nvPr/>
        </p:nvPicPr>
        <p:blipFill>
          <a:blip r:embed="rId3"/>
          <a:stretch>
            <a:fillRect/>
          </a:stretch>
        </p:blipFill>
        <p:spPr>
          <a:xfrm>
            <a:off x="1425677" y="3814233"/>
            <a:ext cx="6895345" cy="2479157"/>
          </a:xfrm>
          <a:prstGeom prst="rect">
            <a:avLst/>
          </a:prstGeom>
        </p:spPr>
      </p:pic>
    </p:spTree>
    <p:extLst>
      <p:ext uri="{BB962C8B-B14F-4D97-AF65-F5344CB8AC3E}">
        <p14:creationId xmlns:p14="http://schemas.microsoft.com/office/powerpoint/2010/main" val="20407133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5FFFE-421C-1D8E-C9C8-62BCB5DB0934}"/>
              </a:ext>
            </a:extLst>
          </p:cNvPr>
          <p:cNvSpPr>
            <a:spLocks noGrp="1"/>
          </p:cNvSpPr>
          <p:nvPr>
            <p:ph type="title"/>
          </p:nvPr>
        </p:nvSpPr>
        <p:spPr/>
        <p:txBody>
          <a:bodyPr/>
          <a:lstStyle/>
          <a:p>
            <a:r>
              <a:rPr lang="en-IN" dirty="0"/>
              <a:t>Need of Security policies</a:t>
            </a:r>
          </a:p>
        </p:txBody>
      </p:sp>
      <p:sp>
        <p:nvSpPr>
          <p:cNvPr id="3" name="Text Placeholder 2">
            <a:extLst>
              <a:ext uri="{FF2B5EF4-FFF2-40B4-BE49-F238E27FC236}">
                <a16:creationId xmlns:a16="http://schemas.microsoft.com/office/drawing/2014/main" id="{5ABA8AE1-DA41-A79F-C866-51E39288478E}"/>
              </a:ext>
            </a:extLst>
          </p:cNvPr>
          <p:cNvSpPr>
            <a:spLocks noGrp="1"/>
          </p:cNvSpPr>
          <p:nvPr>
            <p:ph type="body" idx="1"/>
          </p:nvPr>
        </p:nvSpPr>
        <p:spPr/>
        <p:txBody>
          <a:bodyPr/>
          <a:lstStyle/>
          <a:p>
            <a:pPr marL="88900" indent="0">
              <a:buNone/>
            </a:pPr>
            <a:r>
              <a:rPr lang="en-US" dirty="0"/>
              <a:t>1) It increases efficiency.</a:t>
            </a:r>
          </a:p>
          <a:p>
            <a:pPr marL="88900" indent="0">
              <a:buNone/>
            </a:pPr>
            <a:r>
              <a:rPr lang="en-US" dirty="0"/>
              <a:t>2) It upholds discipline and accountability</a:t>
            </a:r>
          </a:p>
          <a:p>
            <a:pPr marL="88900" indent="0">
              <a:buNone/>
            </a:pPr>
            <a:r>
              <a:rPr lang="en-US" dirty="0"/>
              <a:t>3) It can make or break a business deal</a:t>
            </a:r>
          </a:p>
          <a:p>
            <a:pPr marL="88900" indent="0">
              <a:buNone/>
            </a:pPr>
            <a:r>
              <a:rPr lang="en-US" dirty="0"/>
              <a:t>4) It helps to educate employees on security literacy</a:t>
            </a:r>
            <a:endParaRPr lang="en-IN" dirty="0"/>
          </a:p>
        </p:txBody>
      </p:sp>
    </p:spTree>
    <p:extLst>
      <p:ext uri="{BB962C8B-B14F-4D97-AF65-F5344CB8AC3E}">
        <p14:creationId xmlns:p14="http://schemas.microsoft.com/office/powerpoint/2010/main" val="177632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51B3-ECC3-CC02-C897-0D6AA785898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BF894CB-2937-3956-5620-87D341AB8D36}"/>
              </a:ext>
            </a:extLst>
          </p:cNvPr>
          <p:cNvSpPr>
            <a:spLocks noGrp="1"/>
          </p:cNvSpPr>
          <p:nvPr>
            <p:ph type="body" idx="1"/>
          </p:nvPr>
        </p:nvSpPr>
        <p:spPr/>
        <p:txBody>
          <a:bodyPr/>
          <a:lstStyle/>
          <a:p>
            <a:pPr marL="88900" indent="0">
              <a:buNone/>
            </a:pPr>
            <a:r>
              <a:rPr lang="en-US" dirty="0"/>
              <a:t>Virus and Spyware Protection policy:</a:t>
            </a:r>
          </a:p>
          <a:p>
            <a:r>
              <a:rPr lang="en-US" dirty="0"/>
              <a:t>It helps to detect threads in files, to detect applications that exhibits suspicious behavior.</a:t>
            </a:r>
          </a:p>
          <a:p>
            <a:r>
              <a:rPr lang="en-US" dirty="0"/>
              <a:t>Removes, and repairs the side effects of viruses and </a:t>
            </a:r>
            <a:r>
              <a:rPr lang="en-US" dirty="0" err="1"/>
              <a:t>securityrisks</a:t>
            </a:r>
            <a:r>
              <a:rPr lang="en-US" dirty="0"/>
              <a:t> </a:t>
            </a:r>
            <a:r>
              <a:rPr lang="en-US" dirty="0" err="1"/>
              <a:t>byusing</a:t>
            </a:r>
            <a:r>
              <a:rPr lang="en-US" dirty="0"/>
              <a:t> signatures.</a:t>
            </a:r>
          </a:p>
          <a:p>
            <a:pPr marL="88900" indent="0">
              <a:buNone/>
            </a:pPr>
            <a:r>
              <a:rPr lang="en-US" dirty="0"/>
              <a:t>Firewall Policy:</a:t>
            </a:r>
          </a:p>
          <a:p>
            <a:r>
              <a:rPr lang="en-US" dirty="0"/>
              <a:t>It blocks the unauthorized users from accessing the systems and networks that connect to the Internet.</a:t>
            </a:r>
          </a:p>
          <a:p>
            <a:r>
              <a:rPr lang="en-US" dirty="0"/>
              <a:t>It detects the attacks </a:t>
            </a:r>
            <a:r>
              <a:rPr lang="en-US" dirty="0" err="1"/>
              <a:t>bycybercriminals</a:t>
            </a:r>
            <a:r>
              <a:rPr lang="en-US" dirty="0"/>
              <a:t> and removes the unwanted sources of network traffic.</a:t>
            </a:r>
            <a:endParaRPr lang="en-IN" dirty="0"/>
          </a:p>
        </p:txBody>
      </p:sp>
    </p:spTree>
    <p:extLst>
      <p:ext uri="{BB962C8B-B14F-4D97-AF65-F5344CB8AC3E}">
        <p14:creationId xmlns:p14="http://schemas.microsoft.com/office/powerpoint/2010/main" val="127401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E05F-D7EA-6083-1FE7-5CA64CCDA42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FFF32B4-4518-5C3A-B06A-2E3706639077}"/>
              </a:ext>
            </a:extLst>
          </p:cNvPr>
          <p:cNvSpPr>
            <a:spLocks noGrp="1"/>
          </p:cNvSpPr>
          <p:nvPr>
            <p:ph type="body" idx="1"/>
          </p:nvPr>
        </p:nvSpPr>
        <p:spPr/>
        <p:txBody>
          <a:bodyPr/>
          <a:lstStyle/>
          <a:p>
            <a:pPr marL="88900" indent="0">
              <a:buNone/>
            </a:pPr>
            <a:r>
              <a:rPr lang="en-US" dirty="0"/>
              <a:t>Intrusion Prevention policy:</a:t>
            </a:r>
          </a:p>
          <a:p>
            <a:r>
              <a:rPr lang="en-US" dirty="0"/>
              <a:t>This policy automatically detects and blocks the network attacks and browser attacks. It also protects applications from vulnerabilities and checks the contents of one or more data packages and detects malware which is coming through legal ways.</a:t>
            </a:r>
            <a:endParaRPr lang="en-IN" dirty="0"/>
          </a:p>
        </p:txBody>
      </p:sp>
    </p:spTree>
    <p:extLst>
      <p:ext uri="{BB962C8B-B14F-4D97-AF65-F5344CB8AC3E}">
        <p14:creationId xmlns:p14="http://schemas.microsoft.com/office/powerpoint/2010/main" val="27847019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02B10-5C3E-1144-AB89-AFDDB9CCF09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2337460-B958-AC70-6D08-BFE8215AFB06}"/>
              </a:ext>
            </a:extLst>
          </p:cNvPr>
          <p:cNvSpPr>
            <a:spLocks noGrp="1"/>
          </p:cNvSpPr>
          <p:nvPr>
            <p:ph type="body" idx="1"/>
          </p:nvPr>
        </p:nvSpPr>
        <p:spPr/>
        <p:txBody>
          <a:bodyPr/>
          <a:lstStyle/>
          <a:p>
            <a:pPr marL="88900" indent="0">
              <a:buNone/>
            </a:pPr>
            <a:r>
              <a:rPr lang="en-US" dirty="0"/>
              <a:t>Application and Device Control:</a:t>
            </a:r>
          </a:p>
          <a:p>
            <a:r>
              <a:rPr lang="en-US" dirty="0"/>
              <a:t>This policy protects a system's resources from applications and manages the peripheral devices that can attach to a system.</a:t>
            </a:r>
          </a:p>
          <a:p>
            <a:endParaRPr lang="en-US" dirty="0"/>
          </a:p>
          <a:p>
            <a:r>
              <a:rPr lang="en-US" dirty="0"/>
              <a:t>The device control policy applies to both Windows and Mac computers whereas application control policy can be applied only to Windows clients.</a:t>
            </a:r>
            <a:endParaRPr lang="en-IN" dirty="0"/>
          </a:p>
        </p:txBody>
      </p:sp>
    </p:spTree>
    <p:extLst>
      <p:ext uri="{BB962C8B-B14F-4D97-AF65-F5344CB8AC3E}">
        <p14:creationId xmlns:p14="http://schemas.microsoft.com/office/powerpoint/2010/main" val="3041190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486E-DD17-48E6-5813-3C3F8F9325E7}"/>
              </a:ext>
            </a:extLst>
          </p:cNvPr>
          <p:cNvSpPr>
            <a:spLocks noGrp="1"/>
          </p:cNvSpPr>
          <p:nvPr>
            <p:ph type="title"/>
          </p:nvPr>
        </p:nvSpPr>
        <p:spPr/>
        <p:txBody>
          <a:bodyPr/>
          <a:lstStyle/>
          <a:p>
            <a:r>
              <a:rPr lang="en-US" dirty="0"/>
              <a:t>Security Problems &amp; Maintaining Security in Cyber field</a:t>
            </a:r>
            <a:endParaRPr lang="en-IN" dirty="0"/>
          </a:p>
        </p:txBody>
      </p:sp>
      <p:sp>
        <p:nvSpPr>
          <p:cNvPr id="3" name="Text Placeholder 2">
            <a:extLst>
              <a:ext uri="{FF2B5EF4-FFF2-40B4-BE49-F238E27FC236}">
                <a16:creationId xmlns:a16="http://schemas.microsoft.com/office/drawing/2014/main" id="{E394F2A0-14C0-7FE2-D410-C23BBDDCDF4D}"/>
              </a:ext>
            </a:extLst>
          </p:cNvPr>
          <p:cNvSpPr>
            <a:spLocks noGrp="1"/>
          </p:cNvSpPr>
          <p:nvPr>
            <p:ph type="body" idx="1"/>
          </p:nvPr>
        </p:nvSpPr>
        <p:spPr/>
        <p:txBody>
          <a:bodyPr/>
          <a:lstStyle/>
          <a:p>
            <a:pPr marL="88900" indent="0">
              <a:buNone/>
            </a:pPr>
            <a:r>
              <a:rPr lang="en-US" b="1" dirty="0"/>
              <a:t>Viruses &amp; Worms:</a:t>
            </a:r>
          </a:p>
          <a:p>
            <a:r>
              <a:rPr lang="en-US" dirty="0"/>
              <a:t>A virus is a program that is loaded into the computer without user’s knowledge and runs against the user’s wish.</a:t>
            </a:r>
          </a:p>
          <a:p>
            <a:pPr marL="88900" indent="0">
              <a:buNone/>
            </a:pPr>
            <a:r>
              <a:rPr lang="en-US" b="1" dirty="0"/>
              <a:t>Maintenance:</a:t>
            </a:r>
          </a:p>
          <a:p>
            <a:r>
              <a:rPr lang="en-US" dirty="0"/>
              <a:t>Install a security suite that protects the computer against threats such as viruses and worms. (</a:t>
            </a:r>
            <a:r>
              <a:rPr lang="en-US" dirty="0" err="1"/>
              <a:t>eg.</a:t>
            </a:r>
            <a:r>
              <a:rPr lang="en-US" dirty="0"/>
              <a:t>, Antivirus)</a:t>
            </a:r>
          </a:p>
          <a:p>
            <a:pPr marL="88900" indent="0">
              <a:buNone/>
            </a:pPr>
            <a:r>
              <a:rPr lang="en-US" b="1" dirty="0"/>
              <a:t>Hackers:</a:t>
            </a:r>
          </a:p>
          <a:p>
            <a:r>
              <a:rPr lang="en-US" dirty="0"/>
              <a:t>A hacker is a person who uses computers to gain unauthorized access to data.</a:t>
            </a:r>
            <a:endParaRPr lang="en-IN" dirty="0"/>
          </a:p>
        </p:txBody>
      </p:sp>
    </p:spTree>
    <p:extLst>
      <p:ext uri="{BB962C8B-B14F-4D97-AF65-F5344CB8AC3E}">
        <p14:creationId xmlns:p14="http://schemas.microsoft.com/office/powerpoint/2010/main" val="321453648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2023</TotalTime>
  <Words>4123</Words>
  <Application>Microsoft Office PowerPoint</Application>
  <PresentationFormat>On-screen Show (4:3)</PresentationFormat>
  <Paragraphs>312</Paragraphs>
  <Slides>83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83</vt:i4>
      </vt:variant>
    </vt:vector>
  </HeadingPairs>
  <TitlesOfParts>
    <vt:vector size="87" baseType="lpstr">
      <vt:lpstr>Arial</vt:lpstr>
      <vt:lpstr>Archivo Narrow</vt:lpstr>
      <vt:lpstr>Georgia</vt:lpstr>
      <vt:lpstr>Simple Light</vt:lpstr>
      <vt:lpstr>MCA473B – CYBER SECURITY </vt:lpstr>
      <vt:lpstr>Cyber Security</vt:lpstr>
      <vt:lpstr>Pre-requisites</vt:lpstr>
      <vt:lpstr>PowerPoint Presentation</vt:lpstr>
      <vt:lpstr>Useful platform to know more about cyber security Practically</vt:lpstr>
      <vt:lpstr>PowerPoint Presentation</vt:lpstr>
      <vt:lpstr>PowerPoint Presentation</vt:lpstr>
      <vt:lpstr>MOOC Courses</vt:lpstr>
      <vt:lpstr>Security Problems &amp; Maintaining Security in Cyber field</vt:lpstr>
      <vt:lpstr>Types of Hackers</vt:lpstr>
      <vt:lpstr>PowerPoint Presentation</vt:lpstr>
      <vt:lpstr>PowerPoint Presentation</vt:lpstr>
      <vt:lpstr>PowerPoint Presentation</vt:lpstr>
      <vt:lpstr>PowerPoint Presentation</vt:lpstr>
      <vt:lpstr>LAYERS OF SECURITY</vt:lpstr>
      <vt:lpstr>PowerPoint Presentation</vt:lpstr>
      <vt:lpstr>PowerPoint Presentation</vt:lpstr>
      <vt:lpstr>Human Layer </vt:lpstr>
      <vt:lpstr>Perimeter Security Layer</vt:lpstr>
      <vt:lpstr>Network Layer</vt:lpstr>
      <vt:lpstr>Application Security Layer</vt:lpstr>
      <vt:lpstr>Endpoint Security Layer</vt:lpstr>
      <vt:lpstr>Data Security Layer</vt:lpstr>
      <vt:lpstr>Mission-Critical Assets</vt:lpstr>
      <vt:lpstr>Vulnerability, Threats and Harmful Acts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CIA Triad</vt:lpstr>
      <vt:lpstr>Confidentiality</vt:lpstr>
      <vt:lpstr>PowerPoint Presentation</vt:lpstr>
      <vt:lpstr>PowerPoint Presentation</vt:lpstr>
      <vt:lpstr>PowerPoint Presentation</vt:lpstr>
      <vt:lpstr>PowerPoint Presentation</vt:lpstr>
      <vt:lpstr>PowerPoint Presentation</vt:lpstr>
      <vt:lpstr>Assets and Threat</vt:lpstr>
      <vt:lpstr>PowerPoint Presentation</vt:lpstr>
      <vt:lpstr>Motive of Attackers</vt:lpstr>
      <vt:lpstr>PowerPoint Presentation</vt:lpstr>
      <vt:lpstr>PowerPoint Presentation</vt:lpstr>
      <vt:lpstr>Types of Cyber Attacks</vt:lpstr>
      <vt:lpstr>Web-based attacks</vt:lpstr>
      <vt:lpstr>PowerPoint Presentation</vt:lpstr>
      <vt:lpstr>PowerPoint Presentation</vt:lpstr>
      <vt:lpstr>PowerPoint Presentation</vt:lpstr>
      <vt:lpstr>PowerPoint Presentation</vt:lpstr>
      <vt:lpstr>PowerPoint Presentation</vt:lpstr>
      <vt:lpstr>DNS Spoofing</vt:lpstr>
      <vt:lpstr>PowerPoint Presentation</vt:lpstr>
      <vt:lpstr>PowerPoint Presentation</vt:lpstr>
      <vt:lpstr>PowerPoint Presentation</vt:lpstr>
      <vt:lpstr>PowerPoint Presentation</vt:lpstr>
      <vt:lpstr>PowerPoint Presentation</vt:lpstr>
      <vt:lpstr>PowerPoint Presentation</vt:lpstr>
      <vt:lpstr>System-based attacks</vt:lpstr>
      <vt:lpstr>PowerPoint Presentation</vt:lpstr>
      <vt:lpstr>PowerPoint Presentation</vt:lpstr>
      <vt:lpstr>PowerPoint Presentation</vt:lpstr>
      <vt:lpstr>Types of Active attacks</vt:lpstr>
      <vt:lpstr>PowerPoint Presentation</vt:lpstr>
      <vt:lpstr>Types of Passive attacks</vt:lpstr>
      <vt:lpstr>PowerPoint Presentation</vt:lpstr>
      <vt:lpstr>Hardware Attacks</vt:lpstr>
      <vt:lpstr>Cyber Warfare</vt:lpstr>
      <vt:lpstr>Security Policies</vt:lpstr>
      <vt:lpstr>Need of Security policies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 Value of Visualization</dc:title>
  <cp:lastModifiedBy>sudhakar tharuman</cp:lastModifiedBy>
  <cp:revision>21</cp:revision>
  <dcterms:modified xsi:type="dcterms:W3CDTF">2024-05-07T16:38:37Z</dcterms:modified>
</cp:coreProperties>
</file>